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40" r:id="rId1"/>
  </p:sldMasterIdLst>
  <p:handoutMasterIdLst>
    <p:handoutMasterId r:id="rId19"/>
  </p:handoutMasterIdLst>
  <p:sldIdLst>
    <p:sldId id="268" r:id="rId2"/>
    <p:sldId id="270" r:id="rId3"/>
    <p:sldId id="273" r:id="rId4"/>
    <p:sldId id="274" r:id="rId5"/>
    <p:sldId id="275" r:id="rId6"/>
    <p:sldId id="257" r:id="rId7"/>
    <p:sldId id="258" r:id="rId8"/>
    <p:sldId id="259" r:id="rId9"/>
    <p:sldId id="260" r:id="rId10"/>
    <p:sldId id="261" r:id="rId11"/>
    <p:sldId id="271" r:id="rId12"/>
    <p:sldId id="263" r:id="rId13"/>
    <p:sldId id="264" r:id="rId14"/>
    <p:sldId id="266" r:id="rId15"/>
    <p:sldId id="267" r:id="rId16"/>
    <p:sldId id="276" r:id="rId17"/>
    <p:sldId id="277" r:id="rId1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7" autoAdjust="0"/>
    <p:restoredTop sz="94671" autoAdjust="0"/>
  </p:normalViewPr>
  <p:slideViewPr>
    <p:cSldViewPr>
      <p:cViewPr>
        <p:scale>
          <a:sx n="75" d="100"/>
          <a:sy n="75" d="100"/>
        </p:scale>
        <p:origin x="-121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6" d="100"/>
          <a:sy n="56" d="100"/>
        </p:scale>
        <p:origin x="-286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4FB0612B-AD20-4CE8-A586-A035C3764C06}" type="datetimeFigureOut">
              <a:rPr lang="fa-IR" smtClean="0"/>
              <a:t>05/02/1443</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C6EFF00A-09FB-4DA9-8643-EE19998B3F61}" type="slidenum">
              <a:rPr lang="fa-IR" smtClean="0"/>
              <a:t>‹#›</a:t>
            </a:fld>
            <a:endParaRPr lang="fa-IR"/>
          </a:p>
        </p:txBody>
      </p:sp>
    </p:spTree>
    <p:extLst>
      <p:ext uri="{BB962C8B-B14F-4D97-AF65-F5344CB8AC3E}">
        <p14:creationId xmlns:p14="http://schemas.microsoft.com/office/powerpoint/2010/main" val="23713902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6760485C-3811-46DE-8581-FFA5323F4A63}" type="datetimeFigureOut">
              <a:rPr lang="fa-IR" smtClean="0"/>
              <a:t>05/02/1443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8E7683E-08F4-41FC-A277-7D8FBD3C9602}" type="slidenum">
              <a:rPr lang="fa-IR" smtClean="0"/>
              <a:t>‹#›</a:t>
            </a:fld>
            <a:endParaRPr lang="fa-IR"/>
          </a:p>
        </p:txBody>
      </p:sp>
    </p:spTree>
    <p:extLst>
      <p:ext uri="{BB962C8B-B14F-4D97-AF65-F5344CB8AC3E}">
        <p14:creationId xmlns:p14="http://schemas.microsoft.com/office/powerpoint/2010/main" val="3367004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760485C-3811-46DE-8581-FFA5323F4A63}" type="datetimeFigureOut">
              <a:rPr lang="fa-IR" smtClean="0"/>
              <a:t>05/02/1443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8E7683E-08F4-41FC-A277-7D8FBD3C9602}" type="slidenum">
              <a:rPr lang="fa-IR" smtClean="0"/>
              <a:t>‹#›</a:t>
            </a:fld>
            <a:endParaRPr lang="fa-IR"/>
          </a:p>
        </p:txBody>
      </p:sp>
    </p:spTree>
    <p:extLst>
      <p:ext uri="{BB962C8B-B14F-4D97-AF65-F5344CB8AC3E}">
        <p14:creationId xmlns:p14="http://schemas.microsoft.com/office/powerpoint/2010/main" val="627014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760485C-3811-46DE-8581-FFA5323F4A63}" type="datetimeFigureOut">
              <a:rPr lang="fa-IR" smtClean="0"/>
              <a:t>05/02/1443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8E7683E-08F4-41FC-A277-7D8FBD3C9602}" type="slidenum">
              <a:rPr lang="fa-IR" smtClean="0"/>
              <a:t>‹#›</a:t>
            </a:fld>
            <a:endParaRPr lang="fa-IR"/>
          </a:p>
        </p:txBody>
      </p:sp>
    </p:spTree>
    <p:extLst>
      <p:ext uri="{BB962C8B-B14F-4D97-AF65-F5344CB8AC3E}">
        <p14:creationId xmlns:p14="http://schemas.microsoft.com/office/powerpoint/2010/main" val="2356322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760485C-3811-46DE-8581-FFA5323F4A63}" type="datetimeFigureOut">
              <a:rPr lang="fa-IR" smtClean="0"/>
              <a:t>05/02/1443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8E7683E-08F4-41FC-A277-7D8FBD3C9602}" type="slidenum">
              <a:rPr lang="fa-IR" smtClean="0"/>
              <a:t>‹#›</a:t>
            </a:fld>
            <a:endParaRPr lang="fa-IR"/>
          </a:p>
        </p:txBody>
      </p:sp>
    </p:spTree>
    <p:extLst>
      <p:ext uri="{BB962C8B-B14F-4D97-AF65-F5344CB8AC3E}">
        <p14:creationId xmlns:p14="http://schemas.microsoft.com/office/powerpoint/2010/main" val="384776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0485C-3811-46DE-8581-FFA5323F4A63}" type="datetimeFigureOut">
              <a:rPr lang="fa-IR" smtClean="0"/>
              <a:t>05/02/1443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8E7683E-08F4-41FC-A277-7D8FBD3C9602}" type="slidenum">
              <a:rPr lang="fa-IR" smtClean="0"/>
              <a:t>‹#›</a:t>
            </a:fld>
            <a:endParaRPr lang="fa-IR"/>
          </a:p>
        </p:txBody>
      </p:sp>
    </p:spTree>
    <p:extLst>
      <p:ext uri="{BB962C8B-B14F-4D97-AF65-F5344CB8AC3E}">
        <p14:creationId xmlns:p14="http://schemas.microsoft.com/office/powerpoint/2010/main" val="384026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6760485C-3811-46DE-8581-FFA5323F4A63}" type="datetimeFigureOut">
              <a:rPr lang="fa-IR" smtClean="0"/>
              <a:t>05/02/1443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8E7683E-08F4-41FC-A277-7D8FBD3C9602}" type="slidenum">
              <a:rPr lang="fa-IR" smtClean="0"/>
              <a:t>‹#›</a:t>
            </a:fld>
            <a:endParaRPr lang="fa-IR"/>
          </a:p>
        </p:txBody>
      </p:sp>
    </p:spTree>
    <p:extLst>
      <p:ext uri="{BB962C8B-B14F-4D97-AF65-F5344CB8AC3E}">
        <p14:creationId xmlns:p14="http://schemas.microsoft.com/office/powerpoint/2010/main" val="1959269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6760485C-3811-46DE-8581-FFA5323F4A63}" type="datetimeFigureOut">
              <a:rPr lang="fa-IR" smtClean="0"/>
              <a:t>05/02/1443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8E7683E-08F4-41FC-A277-7D8FBD3C9602}" type="slidenum">
              <a:rPr lang="fa-IR" smtClean="0"/>
              <a:t>‹#›</a:t>
            </a:fld>
            <a:endParaRPr lang="fa-IR"/>
          </a:p>
        </p:txBody>
      </p:sp>
    </p:spTree>
    <p:extLst>
      <p:ext uri="{BB962C8B-B14F-4D97-AF65-F5344CB8AC3E}">
        <p14:creationId xmlns:p14="http://schemas.microsoft.com/office/powerpoint/2010/main" val="1218019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6760485C-3811-46DE-8581-FFA5323F4A63}" type="datetimeFigureOut">
              <a:rPr lang="fa-IR" smtClean="0"/>
              <a:t>05/02/1443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D8E7683E-08F4-41FC-A277-7D8FBD3C9602}" type="slidenum">
              <a:rPr lang="fa-IR" smtClean="0"/>
              <a:t>‹#›</a:t>
            </a:fld>
            <a:endParaRPr lang="fa-IR"/>
          </a:p>
        </p:txBody>
      </p:sp>
    </p:spTree>
    <p:extLst>
      <p:ext uri="{BB962C8B-B14F-4D97-AF65-F5344CB8AC3E}">
        <p14:creationId xmlns:p14="http://schemas.microsoft.com/office/powerpoint/2010/main" val="2921503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0485C-3811-46DE-8581-FFA5323F4A63}" type="datetimeFigureOut">
              <a:rPr lang="fa-IR" smtClean="0"/>
              <a:t>05/02/1443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8E7683E-08F4-41FC-A277-7D8FBD3C9602}" type="slidenum">
              <a:rPr lang="fa-IR" smtClean="0"/>
              <a:t>‹#›</a:t>
            </a:fld>
            <a:endParaRPr lang="fa-IR"/>
          </a:p>
        </p:txBody>
      </p:sp>
    </p:spTree>
    <p:extLst>
      <p:ext uri="{BB962C8B-B14F-4D97-AF65-F5344CB8AC3E}">
        <p14:creationId xmlns:p14="http://schemas.microsoft.com/office/powerpoint/2010/main" val="3457499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485C-3811-46DE-8581-FFA5323F4A63}" type="datetimeFigureOut">
              <a:rPr lang="fa-IR" smtClean="0"/>
              <a:t>05/02/1443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8E7683E-08F4-41FC-A277-7D8FBD3C9602}" type="slidenum">
              <a:rPr lang="fa-IR" smtClean="0"/>
              <a:t>‹#›</a:t>
            </a:fld>
            <a:endParaRPr lang="fa-IR"/>
          </a:p>
        </p:txBody>
      </p:sp>
    </p:spTree>
    <p:extLst>
      <p:ext uri="{BB962C8B-B14F-4D97-AF65-F5344CB8AC3E}">
        <p14:creationId xmlns:p14="http://schemas.microsoft.com/office/powerpoint/2010/main" val="2392652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485C-3811-46DE-8581-FFA5323F4A63}" type="datetimeFigureOut">
              <a:rPr lang="fa-IR" smtClean="0"/>
              <a:t>05/02/1443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8E7683E-08F4-41FC-A277-7D8FBD3C9602}" type="slidenum">
              <a:rPr lang="fa-IR" smtClean="0"/>
              <a:t>‹#›</a:t>
            </a:fld>
            <a:endParaRPr lang="fa-IR"/>
          </a:p>
        </p:txBody>
      </p:sp>
    </p:spTree>
    <p:extLst>
      <p:ext uri="{BB962C8B-B14F-4D97-AF65-F5344CB8AC3E}">
        <p14:creationId xmlns:p14="http://schemas.microsoft.com/office/powerpoint/2010/main" val="4141980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760485C-3811-46DE-8581-FFA5323F4A63}" type="datetimeFigureOut">
              <a:rPr lang="fa-IR" smtClean="0"/>
              <a:t>05/02/1443</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8E7683E-08F4-41FC-A277-7D8FBD3C9602}" type="slidenum">
              <a:rPr lang="fa-IR" smtClean="0"/>
              <a:t>‹#›</a:t>
            </a:fld>
            <a:endParaRPr lang="fa-IR"/>
          </a:p>
        </p:txBody>
      </p:sp>
    </p:spTree>
    <p:extLst>
      <p:ext uri="{BB962C8B-B14F-4D97-AF65-F5344CB8AC3E}">
        <p14:creationId xmlns:p14="http://schemas.microsoft.com/office/powerpoint/2010/main" val="212669701"/>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11560" y="332656"/>
            <a:ext cx="8229600" cy="2506290"/>
          </a:xfrm>
        </p:spPr>
        <p:txBody>
          <a:bodyPr>
            <a:noAutofit/>
          </a:bodyPr>
          <a:lstStyle/>
          <a:p>
            <a:pPr>
              <a:lnSpc>
                <a:spcPct val="200000"/>
              </a:lnSpc>
            </a:pPr>
            <a:r>
              <a:rPr lang="fa-IR" sz="6000" b="1" dirty="0" smtClean="0">
                <a:solidFill>
                  <a:schemeClr val="accent2"/>
                </a:solidFill>
                <a:cs typeface="2  Homa" pitchFamily="2" charset="-78"/>
              </a:rPr>
              <a:t>کارگاه آموزشی نحوه استفاده از نرم افزار کاوش</a:t>
            </a:r>
            <a:endParaRPr lang="fa-IR" sz="6000" b="1" dirty="0">
              <a:solidFill>
                <a:schemeClr val="accent2"/>
              </a:solidFill>
              <a:cs typeface="2  Homa" pitchFamily="2" charset="-78"/>
            </a:endParaRPr>
          </a:p>
        </p:txBody>
      </p:sp>
      <p:sp>
        <p:nvSpPr>
          <p:cNvPr id="3" name="Content Placeholder 2"/>
          <p:cNvSpPr>
            <a:spLocks noGrp="1"/>
          </p:cNvSpPr>
          <p:nvPr>
            <p:ph idx="1"/>
          </p:nvPr>
        </p:nvSpPr>
        <p:spPr>
          <a:xfrm>
            <a:off x="457200" y="4653136"/>
            <a:ext cx="8229600" cy="1473027"/>
          </a:xfrm>
        </p:spPr>
        <p:txBody>
          <a:bodyPr>
            <a:normAutofit/>
          </a:bodyPr>
          <a:lstStyle/>
          <a:p>
            <a:pPr marL="0" indent="0" algn="just">
              <a:lnSpc>
                <a:spcPct val="200000"/>
              </a:lnSpc>
              <a:buNone/>
            </a:pPr>
            <a:r>
              <a:rPr lang="fa-IR" sz="4000" b="1" dirty="0" smtClean="0">
                <a:solidFill>
                  <a:schemeClr val="accent2">
                    <a:lumMod val="75000"/>
                  </a:schemeClr>
                </a:solidFill>
                <a:cs typeface="2  Homa" pitchFamily="2" charset="-78"/>
              </a:rPr>
              <a:t>کتابخانه دانشکده پیراپزشکی</a:t>
            </a:r>
            <a:endParaRPr lang="fa-IR" sz="4000" b="1" dirty="0">
              <a:solidFill>
                <a:schemeClr val="accent2">
                  <a:lumMod val="75000"/>
                </a:schemeClr>
              </a:solidFill>
              <a:cs typeface="2  Homa" pitchFamily="2" charset="-78"/>
            </a:endParaRPr>
          </a:p>
        </p:txBody>
      </p:sp>
    </p:spTree>
    <p:extLst>
      <p:ext uri="{BB962C8B-B14F-4D97-AF65-F5344CB8AC3E}">
        <p14:creationId xmlns:p14="http://schemas.microsoft.com/office/powerpoint/2010/main" val="1368888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34132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1916832"/>
            <a:ext cx="8686800" cy="2160240"/>
          </a:xfrm>
        </p:spPr>
        <p:txBody>
          <a:bodyPr>
            <a:noAutofit/>
          </a:bodyPr>
          <a:lstStyle/>
          <a:p>
            <a:pPr algn="ctr"/>
            <a:r>
              <a:rPr lang="fa-IR" sz="5400" b="1" dirty="0" smtClean="0">
                <a:solidFill>
                  <a:schemeClr val="accent2"/>
                </a:solidFill>
                <a:cs typeface="2  Jadid" pitchFamily="2" charset="-78"/>
              </a:rPr>
              <a:t>نحوه جستجو در منابع کتابخانه</a:t>
            </a:r>
            <a:endParaRPr lang="fa-IR" sz="5400" b="1" dirty="0">
              <a:solidFill>
                <a:schemeClr val="accent2"/>
              </a:solidFill>
              <a:cs typeface="2  Jadid" pitchFamily="2" charset="-78"/>
            </a:endParaRPr>
          </a:p>
        </p:txBody>
      </p:sp>
    </p:spTree>
    <p:extLst>
      <p:ext uri="{BB962C8B-B14F-4D97-AF65-F5344CB8AC3E}">
        <p14:creationId xmlns:p14="http://schemas.microsoft.com/office/powerpoint/2010/main" val="33361795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2847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88233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957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66451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17854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844824"/>
            <a:ext cx="8229600" cy="2808312"/>
          </a:xfrm>
        </p:spPr>
        <p:txBody>
          <a:bodyPr>
            <a:normAutofit/>
          </a:bodyPr>
          <a:lstStyle/>
          <a:p>
            <a:r>
              <a:rPr lang="fa-IR" sz="5400" dirty="0">
                <a:solidFill>
                  <a:schemeClr val="accent2"/>
                </a:solidFill>
                <a:cs typeface="2  Jadid" pitchFamily="2" charset="-78"/>
              </a:rPr>
              <a:t>رزرو منابع كتابخانه </a:t>
            </a:r>
            <a:r>
              <a:rPr lang="fa-IR" sz="5400" dirty="0" smtClean="0">
                <a:solidFill>
                  <a:schemeClr val="accent2"/>
                </a:solidFill>
                <a:cs typeface="2  Jadid" pitchFamily="2" charset="-78"/>
              </a:rPr>
              <a:t>اي</a:t>
            </a:r>
            <a:endParaRPr lang="fa-IR" sz="5400" dirty="0">
              <a:solidFill>
                <a:schemeClr val="accent2"/>
              </a:solidFill>
              <a:cs typeface="2  Jadid" pitchFamily="2" charset="-78"/>
            </a:endParaRPr>
          </a:p>
        </p:txBody>
      </p:sp>
    </p:spTree>
    <p:extLst>
      <p:ext uri="{BB962C8B-B14F-4D97-AF65-F5344CB8AC3E}">
        <p14:creationId xmlns:p14="http://schemas.microsoft.com/office/powerpoint/2010/main" val="14202351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11547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71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1628800"/>
            <a:ext cx="8686800" cy="2880320"/>
          </a:xfrm>
        </p:spPr>
        <p:txBody>
          <a:bodyPr>
            <a:normAutofit/>
          </a:bodyPr>
          <a:lstStyle/>
          <a:p>
            <a:pPr algn="ctr"/>
            <a:r>
              <a:rPr lang="fa-IR" sz="6000" b="1" dirty="0">
                <a:solidFill>
                  <a:schemeClr val="accent2"/>
                </a:solidFill>
                <a:cs typeface="2  Jadid" pitchFamily="2" charset="-78"/>
              </a:rPr>
              <a:t>نحوه ثبت نام در کتابخانه</a:t>
            </a:r>
            <a:r>
              <a:rPr lang="fa-IR" dirty="0"/>
              <a:t/>
            </a:r>
            <a:br>
              <a:rPr lang="fa-IR" dirty="0"/>
            </a:br>
            <a:endParaRPr lang="fa-IR" dirty="0"/>
          </a:p>
        </p:txBody>
      </p:sp>
    </p:spTree>
    <p:extLst>
      <p:ext uri="{BB962C8B-B14F-4D97-AF65-F5344CB8AC3E}">
        <p14:creationId xmlns:p14="http://schemas.microsoft.com/office/powerpoint/2010/main" val="934478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lgn="just">
              <a:buNone/>
            </a:pPr>
            <a:r>
              <a:rPr lang="fa-IR" sz="2400" dirty="0" smtClean="0">
                <a:solidFill>
                  <a:srgbClr val="002060"/>
                </a:solidFill>
                <a:cs typeface="2  Homa" pitchFamily="2" charset="-78"/>
              </a:rPr>
              <a:t>گروه </a:t>
            </a:r>
            <a:r>
              <a:rPr lang="fa-IR" sz="2400" dirty="0">
                <a:solidFill>
                  <a:srgbClr val="002060"/>
                </a:solidFill>
                <a:cs typeface="2  Homa" pitchFamily="2" charset="-78"/>
              </a:rPr>
              <a:t>هاي زير مي توانند به عضويت كتابخانه هاي دانشگاه پذيرفته شوند</a:t>
            </a:r>
            <a:r>
              <a:rPr lang="fa-IR" sz="2400" dirty="0" smtClean="0">
                <a:solidFill>
                  <a:srgbClr val="002060"/>
                </a:solidFill>
                <a:cs typeface="2  Homa" pitchFamily="2" charset="-78"/>
              </a:rPr>
              <a:t>:</a:t>
            </a:r>
          </a:p>
          <a:p>
            <a:pPr marL="0" indent="0" algn="just">
              <a:buNone/>
            </a:pPr>
            <a:endParaRPr lang="fa-IR" sz="2400" dirty="0">
              <a:solidFill>
                <a:srgbClr val="002060"/>
              </a:solidFill>
              <a:cs typeface="+mj-cs"/>
            </a:endParaRPr>
          </a:p>
          <a:p>
            <a:pPr marL="0" indent="0" algn="just">
              <a:lnSpc>
                <a:spcPct val="150000"/>
              </a:lnSpc>
              <a:buNone/>
            </a:pPr>
            <a:r>
              <a:rPr lang="fa-IR" sz="2400" b="0" dirty="0">
                <a:solidFill>
                  <a:srgbClr val="002060"/>
                </a:solidFill>
                <a:cs typeface="2  Homa" pitchFamily="2" charset="-78"/>
              </a:rPr>
              <a:t>1 . اعضاي هيئت علمي دانشگاه</a:t>
            </a:r>
          </a:p>
          <a:p>
            <a:pPr marL="0" indent="0" algn="just">
              <a:lnSpc>
                <a:spcPct val="150000"/>
              </a:lnSpc>
              <a:buNone/>
            </a:pPr>
            <a:r>
              <a:rPr lang="fa-IR" sz="2400" b="0" dirty="0">
                <a:solidFill>
                  <a:srgbClr val="002060"/>
                </a:solidFill>
                <a:cs typeface="2  Homa" pitchFamily="2" charset="-78"/>
              </a:rPr>
              <a:t>2. دانشجويان كليه مقاطع در كليه رشته هاي دانشگاه</a:t>
            </a:r>
          </a:p>
          <a:p>
            <a:pPr marL="0" indent="0" algn="just">
              <a:lnSpc>
                <a:spcPct val="150000"/>
              </a:lnSpc>
              <a:buNone/>
            </a:pPr>
            <a:r>
              <a:rPr lang="fa-IR" sz="2400" b="0" dirty="0">
                <a:solidFill>
                  <a:srgbClr val="002060"/>
                </a:solidFill>
                <a:cs typeface="2  Homa" pitchFamily="2" charset="-78"/>
              </a:rPr>
              <a:t>3. كليه كاركنان رسمي،پيماني،قراردادي،طرحي، شركتي ... دانشگاه</a:t>
            </a:r>
          </a:p>
          <a:p>
            <a:pPr marL="0" indent="0" algn="just">
              <a:lnSpc>
                <a:spcPct val="150000"/>
              </a:lnSpc>
              <a:buNone/>
            </a:pPr>
            <a:r>
              <a:rPr lang="fa-IR" sz="2400" b="0" dirty="0">
                <a:solidFill>
                  <a:srgbClr val="002060"/>
                </a:solidFill>
                <a:cs typeface="2  Homa" pitchFamily="2" charset="-78"/>
              </a:rPr>
              <a:t>تبصره 1 : كاركنان بازنشسته دانشگاه و دانشجويان فارغ التحصيل با ارائه كارت شناسايي معتبر( كارت ملي يا شناسنامه) در فضاي كتابخانه مي توانند از منابع كتابخانه بهره مند شوند.</a:t>
            </a:r>
          </a:p>
          <a:p>
            <a:pPr marL="0" indent="0" algn="just">
              <a:lnSpc>
                <a:spcPct val="150000"/>
              </a:lnSpc>
              <a:buNone/>
            </a:pPr>
            <a:r>
              <a:rPr lang="fa-IR" sz="2400" b="0" dirty="0">
                <a:solidFill>
                  <a:srgbClr val="002060"/>
                </a:solidFill>
                <a:cs typeface="2  Homa" pitchFamily="2" charset="-78"/>
              </a:rPr>
              <a:t>تبصره 2 : افرادي كه هيچ وابستگي به دانشگاه علوم پزشكي لرستان ندارند فقط با معرفي نامه از رياست كتابخانه هاي دانشگاه حق بهره مندي از خدمات كتابخانه ها در فضاي كتابخانه را دارند.</a:t>
            </a:r>
          </a:p>
          <a:p>
            <a:pPr marL="0" indent="0">
              <a:buNone/>
            </a:pPr>
            <a:r>
              <a:rPr lang="fa-IR" sz="2400" dirty="0">
                <a:cs typeface="+mj-cs"/>
              </a:rPr>
              <a:t> </a:t>
            </a:r>
          </a:p>
          <a:p>
            <a:endParaRPr lang="fa-IR" dirty="0"/>
          </a:p>
        </p:txBody>
      </p:sp>
    </p:spTree>
    <p:extLst>
      <p:ext uri="{BB962C8B-B14F-4D97-AF65-F5344CB8AC3E}">
        <p14:creationId xmlns:p14="http://schemas.microsoft.com/office/powerpoint/2010/main" val="36662196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lvl="0" indent="0" algn="just">
              <a:lnSpc>
                <a:spcPct val="150000"/>
              </a:lnSpc>
              <a:buNone/>
            </a:pPr>
            <a:r>
              <a:rPr lang="fa-IR" sz="2000">
                <a:solidFill>
                  <a:srgbClr val="0070C0"/>
                </a:solidFill>
                <a:cs typeface="2  Homa" pitchFamily="2" charset="-78"/>
              </a:rPr>
              <a:t>مراحل </a:t>
            </a:r>
            <a:r>
              <a:rPr lang="fa-IR" sz="2000" smtClean="0">
                <a:solidFill>
                  <a:srgbClr val="0070C0"/>
                </a:solidFill>
                <a:cs typeface="2  Homa" pitchFamily="2" charset="-78"/>
              </a:rPr>
              <a:t>عضويت</a:t>
            </a:r>
            <a:endParaRPr lang="fa-IR" sz="1600" b="0" dirty="0">
              <a:solidFill>
                <a:srgbClr val="002060"/>
              </a:solidFill>
              <a:cs typeface="2  Homa" pitchFamily="2" charset="-78"/>
            </a:endParaRPr>
          </a:p>
          <a:p>
            <a:pPr marL="0" lvl="0" indent="0" algn="just">
              <a:lnSpc>
                <a:spcPct val="150000"/>
              </a:lnSpc>
              <a:buNone/>
            </a:pPr>
            <a:r>
              <a:rPr lang="fa-IR" sz="1700" b="0" dirty="0">
                <a:solidFill>
                  <a:srgbClr val="002060"/>
                </a:solidFill>
                <a:cs typeface="2  Homa" pitchFamily="2" charset="-78"/>
              </a:rPr>
              <a:t>1 . مراجعه به سايت </a:t>
            </a:r>
            <a:r>
              <a:rPr lang="en-US" sz="2200" b="1" u="sng" dirty="0">
                <a:solidFill>
                  <a:srgbClr val="FF0000"/>
                </a:solidFill>
                <a:cs typeface="2  Homa" pitchFamily="2" charset="-78"/>
              </a:rPr>
              <a:t>http://lib.lums.ac.ir</a:t>
            </a:r>
          </a:p>
          <a:p>
            <a:pPr marL="0" lvl="0" indent="0" algn="just">
              <a:lnSpc>
                <a:spcPct val="150000"/>
              </a:lnSpc>
              <a:buNone/>
            </a:pPr>
            <a:r>
              <a:rPr lang="en-US" sz="1700" b="0" dirty="0">
                <a:solidFill>
                  <a:srgbClr val="002060"/>
                </a:solidFill>
                <a:cs typeface="2  Homa" pitchFamily="2" charset="-78"/>
              </a:rPr>
              <a:t>2 . </a:t>
            </a:r>
            <a:r>
              <a:rPr lang="fa-IR" sz="1700" b="0" dirty="0">
                <a:solidFill>
                  <a:srgbClr val="002060"/>
                </a:solidFill>
                <a:cs typeface="2  Homa" pitchFamily="2" charset="-78"/>
              </a:rPr>
              <a:t>كليك روي گزينه </a:t>
            </a:r>
            <a:r>
              <a:rPr lang="fa-IR" sz="1900" b="0" dirty="0">
                <a:solidFill>
                  <a:srgbClr val="FF0000"/>
                </a:solidFill>
                <a:cs typeface="2  Homa" pitchFamily="2" charset="-78"/>
              </a:rPr>
              <a:t>" ثبت نام برخط در كتابخانه "</a:t>
            </a:r>
          </a:p>
          <a:p>
            <a:pPr marL="0" lvl="0" indent="0" algn="just">
              <a:lnSpc>
                <a:spcPct val="150000"/>
              </a:lnSpc>
              <a:buNone/>
            </a:pPr>
            <a:r>
              <a:rPr lang="fa-IR" sz="1700" b="0" dirty="0">
                <a:solidFill>
                  <a:srgbClr val="002060"/>
                </a:solidFill>
                <a:cs typeface="2  Homa" pitchFamily="2" charset="-78"/>
              </a:rPr>
              <a:t>3 . كليك روي گزينه " با شرايط و ضوابط موافقم"</a:t>
            </a:r>
          </a:p>
          <a:p>
            <a:pPr marL="0" lvl="0" indent="0" algn="just">
              <a:lnSpc>
                <a:spcPct val="150000"/>
              </a:lnSpc>
              <a:buNone/>
            </a:pPr>
            <a:r>
              <a:rPr lang="fa-IR" sz="1700" b="0" dirty="0">
                <a:solidFill>
                  <a:srgbClr val="002060"/>
                </a:solidFill>
                <a:cs typeface="2  Homa" pitchFamily="2" charset="-78"/>
              </a:rPr>
              <a:t>4. تكميل فرم اطلاعات فردي و پايگاه عضويت</a:t>
            </a:r>
          </a:p>
          <a:p>
            <a:pPr marL="0" lvl="0" indent="0" algn="just">
              <a:lnSpc>
                <a:spcPct val="150000"/>
              </a:lnSpc>
              <a:buNone/>
            </a:pPr>
            <a:r>
              <a:rPr lang="fa-IR" sz="1700" b="0" dirty="0">
                <a:solidFill>
                  <a:srgbClr val="002060"/>
                </a:solidFill>
                <a:cs typeface="2  Homa" pitchFamily="2" charset="-78"/>
              </a:rPr>
              <a:t>5. بارگذاري مدارك(اسكن عكس، صفحه اول شناسنامه، پشت و روي كارت ملي، كارت دانشجويي براي دانشجويان و حكم كارگزيني براي كاركنان و هيئت علمي)</a:t>
            </a:r>
          </a:p>
          <a:p>
            <a:pPr marL="0" lvl="0" indent="0" algn="just">
              <a:lnSpc>
                <a:spcPct val="150000"/>
              </a:lnSpc>
              <a:buNone/>
            </a:pPr>
            <a:r>
              <a:rPr lang="fa-IR" sz="1700" b="0" dirty="0">
                <a:solidFill>
                  <a:srgbClr val="002060"/>
                </a:solidFill>
                <a:cs typeface="2  Homa" pitchFamily="2" charset="-78"/>
              </a:rPr>
              <a:t>6 . ثبت نهايي و دريافت كد رهگيري</a:t>
            </a:r>
          </a:p>
          <a:p>
            <a:pPr marL="0" lvl="0" indent="0" algn="just">
              <a:lnSpc>
                <a:spcPct val="150000"/>
              </a:lnSpc>
              <a:buNone/>
            </a:pPr>
            <a:r>
              <a:rPr lang="fa-IR" sz="1700" b="0" dirty="0">
                <a:solidFill>
                  <a:srgbClr val="002060"/>
                </a:solidFill>
                <a:cs typeface="2  Homa" pitchFamily="2" charset="-78"/>
              </a:rPr>
              <a:t>7. به همراه داشتن اصل كارت </a:t>
            </a:r>
            <a:r>
              <a:rPr lang="fa-IR" sz="1700" b="0" dirty="0" smtClean="0">
                <a:solidFill>
                  <a:srgbClr val="002060"/>
                </a:solidFill>
                <a:cs typeface="2  Homa" pitchFamily="2" charset="-78"/>
              </a:rPr>
              <a:t>دانشجويي در </a:t>
            </a:r>
            <a:r>
              <a:rPr lang="fa-IR" sz="1700" b="0" dirty="0">
                <a:solidFill>
                  <a:srgbClr val="002060"/>
                </a:solidFill>
                <a:cs typeface="2  Homa" pitchFamily="2" charset="-78"/>
              </a:rPr>
              <a:t>اولين مراجعه خود به كتابخانه </a:t>
            </a:r>
            <a:r>
              <a:rPr lang="fa-IR" sz="1700" b="0" dirty="0" smtClean="0">
                <a:solidFill>
                  <a:srgbClr val="002060"/>
                </a:solidFill>
                <a:cs typeface="2  Homa" pitchFamily="2" charset="-78"/>
              </a:rPr>
              <a:t>جهت </a:t>
            </a:r>
            <a:r>
              <a:rPr lang="fa-IR" sz="1700" b="0" dirty="0">
                <a:solidFill>
                  <a:srgbClr val="002060"/>
                </a:solidFill>
                <a:cs typeface="2  Homa" pitchFamily="2" charset="-78"/>
              </a:rPr>
              <a:t>تاييد نهايي عضويت و تحويل گرفتن كارت عضويت باركددار</a:t>
            </a:r>
          </a:p>
          <a:p>
            <a:pPr marL="0" lvl="0" indent="0" algn="just">
              <a:lnSpc>
                <a:spcPct val="150000"/>
              </a:lnSpc>
              <a:buNone/>
            </a:pPr>
            <a:r>
              <a:rPr lang="fa-IR" sz="1700" b="0" dirty="0">
                <a:solidFill>
                  <a:srgbClr val="002060"/>
                </a:solidFill>
                <a:cs typeface="2  Homa" pitchFamily="2" charset="-78"/>
              </a:rPr>
              <a:t>تبصره: هر شخص واجد شرايط با توجه به تحت وب بودن نرم افزار فقط در يكي از كتابخانه هاي دانشگاه مي تواند عضو شود و با همان عضويت از خدمات كليه كتابخانه هاي دانشگاه مي تواند بهره مند شود</a:t>
            </a:r>
            <a:r>
              <a:rPr lang="fa-IR" sz="1700" b="0" dirty="0" smtClean="0">
                <a:solidFill>
                  <a:srgbClr val="002060"/>
                </a:solidFill>
                <a:cs typeface="2  Homa" pitchFamily="2" charset="-78"/>
              </a:rPr>
              <a:t>.</a:t>
            </a:r>
            <a:endParaRPr lang="fa-IR" sz="1600" b="0" dirty="0">
              <a:solidFill>
                <a:srgbClr val="002060"/>
              </a:solidFill>
              <a:cs typeface="2  Homa" pitchFamily="2" charset="-78"/>
            </a:endParaRPr>
          </a:p>
          <a:p>
            <a:pPr marL="0" lvl="0" indent="0" algn="just">
              <a:lnSpc>
                <a:spcPct val="150000"/>
              </a:lnSpc>
              <a:buNone/>
            </a:pPr>
            <a:r>
              <a:rPr lang="fa-IR" sz="2000" b="1" dirty="0">
                <a:solidFill>
                  <a:srgbClr val="0070C0"/>
                </a:solidFill>
                <a:cs typeface="2  Homa" pitchFamily="2" charset="-78"/>
              </a:rPr>
              <a:t>مدت </a:t>
            </a:r>
            <a:r>
              <a:rPr lang="fa-IR" sz="2000" b="1" dirty="0" smtClean="0">
                <a:solidFill>
                  <a:srgbClr val="0070C0"/>
                </a:solidFill>
                <a:cs typeface="2  Homa" pitchFamily="2" charset="-78"/>
              </a:rPr>
              <a:t>عضويت</a:t>
            </a:r>
            <a:endParaRPr lang="fa-IR" sz="1400" b="0" dirty="0">
              <a:solidFill>
                <a:srgbClr val="000000"/>
              </a:solidFill>
              <a:cs typeface="2  Homa" pitchFamily="2" charset="-78"/>
            </a:endParaRPr>
          </a:p>
          <a:p>
            <a:pPr marL="0" lvl="0" indent="0" algn="just">
              <a:lnSpc>
                <a:spcPct val="150000"/>
              </a:lnSpc>
              <a:buNone/>
            </a:pPr>
            <a:r>
              <a:rPr lang="fa-IR" sz="1700" b="0" dirty="0">
                <a:solidFill>
                  <a:srgbClr val="002060"/>
                </a:solidFill>
                <a:cs typeface="2  Homa" pitchFamily="2" charset="-78"/>
              </a:rPr>
              <a:t>1 . مدت عضويت دانشجويان تا پايان مدت اعتبار كارت دانشجويي آنها مي باشد.</a:t>
            </a:r>
          </a:p>
          <a:p>
            <a:pPr marL="0" lvl="0" indent="0" algn="just">
              <a:lnSpc>
                <a:spcPct val="150000"/>
              </a:lnSpc>
              <a:buNone/>
            </a:pPr>
            <a:r>
              <a:rPr lang="fa-IR" sz="1700" b="0" dirty="0">
                <a:solidFill>
                  <a:srgbClr val="002060"/>
                </a:solidFill>
                <a:cs typeface="2  Homa" pitchFamily="2" charset="-78"/>
              </a:rPr>
              <a:t>2 . عضويت اعضاي هيئت علمي و كاركنان دانشگاه تا پايان دوره اشتغال آنها در دانشگاه معتبر است.</a:t>
            </a:r>
          </a:p>
          <a:p>
            <a:pPr marL="0" indent="0">
              <a:buNone/>
            </a:pPr>
            <a:endParaRPr lang="fa-IR" dirty="0"/>
          </a:p>
        </p:txBody>
      </p:sp>
    </p:spTree>
    <p:extLst>
      <p:ext uri="{BB962C8B-B14F-4D97-AF65-F5344CB8AC3E}">
        <p14:creationId xmlns:p14="http://schemas.microsoft.com/office/powerpoint/2010/main" val="3472608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1556792"/>
            <a:ext cx="8229600" cy="3024336"/>
          </a:xfrm>
        </p:spPr>
        <p:txBody>
          <a:bodyPr>
            <a:normAutofit/>
          </a:bodyPr>
          <a:lstStyle/>
          <a:p>
            <a:r>
              <a:rPr lang="fa-IR" sz="6600" dirty="0" smtClean="0">
                <a:solidFill>
                  <a:schemeClr val="accent2"/>
                </a:solidFill>
                <a:cs typeface="2  Jadid" pitchFamily="2" charset="-78"/>
              </a:rPr>
              <a:t>آموزش تصویری</a:t>
            </a:r>
            <a:endParaRPr lang="fa-IR" sz="6600" dirty="0">
              <a:solidFill>
                <a:schemeClr val="accent2"/>
              </a:solidFill>
              <a:cs typeface="2  Jadid" pitchFamily="2" charset="-78"/>
            </a:endParaRPr>
          </a:p>
        </p:txBody>
      </p:sp>
    </p:spTree>
    <p:extLst>
      <p:ext uri="{BB962C8B-B14F-4D97-AF65-F5344CB8AC3E}">
        <p14:creationId xmlns:p14="http://schemas.microsoft.com/office/powerpoint/2010/main" val="15009066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C:\Users\netkadeh\Pictures\Capture.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Tree>
    <p:extLst>
      <p:ext uri="{BB962C8B-B14F-4D97-AF65-F5344CB8AC3E}">
        <p14:creationId xmlns:p14="http://schemas.microsoft.com/office/powerpoint/2010/main" val="9671862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fa-IR" dirty="0"/>
          </a:p>
        </p:txBody>
      </p:sp>
      <p:pic>
        <p:nvPicPr>
          <p:cNvPr id="4" name="Picture 2" descr="C:\Users\netkadeh\Pictures\Cap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02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51776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netkadeh\Pictures\Cap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71391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0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95396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TotalTime>
  <Words>140</Words>
  <Application>Microsoft Office PowerPoint</Application>
  <PresentationFormat>On-screen Show (4:3)</PresentationFormat>
  <Paragraphs>26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کارگاه آموزشی نحوه استفاده از نرم افزار کاوش</vt:lpstr>
      <vt:lpstr>نحوه ثبت نام در کتابخانه </vt:lpstr>
      <vt:lpstr>PowerPoint Presentation</vt:lpstr>
      <vt:lpstr>PowerPoint Presentation</vt:lpstr>
      <vt:lpstr>آموزش تصویری</vt:lpstr>
      <vt:lpstr>PowerPoint Presentation</vt:lpstr>
      <vt:lpstr>PowerPoint Presentation</vt:lpstr>
      <vt:lpstr>PowerPoint Presentation</vt:lpstr>
      <vt:lpstr>PowerPoint Presentation</vt:lpstr>
      <vt:lpstr>PowerPoint Presentation</vt:lpstr>
      <vt:lpstr>نحوه جستجو در منابع کتابخانه</vt:lpstr>
      <vt:lpstr>PowerPoint Presentation</vt:lpstr>
      <vt:lpstr>PowerPoint Presentation</vt:lpstr>
      <vt:lpstr>PowerPoint Presentation</vt:lpstr>
      <vt:lpstr>PowerPoint Presentation</vt:lpstr>
      <vt:lpstr>رزرو منابع كتابخانه اي</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netkadeh</dc:creator>
  <cp:lastModifiedBy>netkadeh</cp:lastModifiedBy>
  <cp:revision>15</cp:revision>
  <dcterms:created xsi:type="dcterms:W3CDTF">2018-10-16T09:24:24Z</dcterms:created>
  <dcterms:modified xsi:type="dcterms:W3CDTF">2021-12-06T05:57:43Z</dcterms:modified>
</cp:coreProperties>
</file>