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4188" r:id="rId1"/>
  </p:sldMasterIdLst>
  <p:notesMasterIdLst>
    <p:notesMasterId r:id="rId29"/>
  </p:notesMasterIdLst>
  <p:sldIdLst>
    <p:sldId id="256" r:id="rId2"/>
    <p:sldId id="270" r:id="rId3"/>
    <p:sldId id="257" r:id="rId4"/>
    <p:sldId id="258" r:id="rId5"/>
    <p:sldId id="259" r:id="rId6"/>
    <p:sldId id="260" r:id="rId7"/>
    <p:sldId id="277" r:id="rId8"/>
    <p:sldId id="278" r:id="rId9"/>
    <p:sldId id="279" r:id="rId10"/>
    <p:sldId id="261" r:id="rId11"/>
    <p:sldId id="273" r:id="rId12"/>
    <p:sldId id="262" r:id="rId13"/>
    <p:sldId id="263" r:id="rId14"/>
    <p:sldId id="274" r:id="rId15"/>
    <p:sldId id="275" r:id="rId16"/>
    <p:sldId id="280" r:id="rId17"/>
    <p:sldId id="281" r:id="rId18"/>
    <p:sldId id="282" r:id="rId19"/>
    <p:sldId id="265" r:id="rId20"/>
    <p:sldId id="266" r:id="rId21"/>
    <p:sldId id="267" r:id="rId22"/>
    <p:sldId id="271" r:id="rId23"/>
    <p:sldId id="272" r:id="rId24"/>
    <p:sldId id="276" r:id="rId25"/>
    <p:sldId id="283" r:id="rId26"/>
    <p:sldId id="269" r:id="rId27"/>
    <p:sldId id="284" r:id="rId28"/>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5" d="100"/>
          <a:sy n="65" d="100"/>
        </p:scale>
        <p:origin x="-1476"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5" d="100"/>
          <a:sy n="55" d="100"/>
        </p:scale>
        <p:origin x="-279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04675CF8-FEE9-418F-BE34-9952522D9470}" type="datetimeFigureOut">
              <a:rPr lang="fa-IR" smtClean="0"/>
              <a:t>01/27/1442</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B1F009A3-4E4E-4DB7-BD64-C74C6F556EB7}" type="slidenum">
              <a:rPr lang="fa-IR" smtClean="0"/>
              <a:t>‹#›</a:t>
            </a:fld>
            <a:endParaRPr lang="fa-IR"/>
          </a:p>
        </p:txBody>
      </p:sp>
    </p:spTree>
    <p:extLst>
      <p:ext uri="{BB962C8B-B14F-4D97-AF65-F5344CB8AC3E}">
        <p14:creationId xmlns:p14="http://schemas.microsoft.com/office/powerpoint/2010/main" val="224123995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B1F009A3-4E4E-4DB7-BD64-C74C6F556EB7}" type="slidenum">
              <a:rPr lang="fa-IR" smtClean="0"/>
              <a:t>1</a:t>
            </a:fld>
            <a:endParaRPr lang="fa-IR"/>
          </a:p>
        </p:txBody>
      </p:sp>
    </p:spTree>
    <p:extLst>
      <p:ext uri="{BB962C8B-B14F-4D97-AF65-F5344CB8AC3E}">
        <p14:creationId xmlns:p14="http://schemas.microsoft.com/office/powerpoint/2010/main" val="550172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B1F009A3-4E4E-4DB7-BD64-C74C6F556EB7}" type="slidenum">
              <a:rPr lang="fa-IR" smtClean="0"/>
              <a:t>2</a:t>
            </a:fld>
            <a:endParaRPr lang="fa-IR"/>
          </a:p>
        </p:txBody>
      </p:sp>
    </p:spTree>
    <p:extLst>
      <p:ext uri="{BB962C8B-B14F-4D97-AF65-F5344CB8AC3E}">
        <p14:creationId xmlns:p14="http://schemas.microsoft.com/office/powerpoint/2010/main" val="3364426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B1F009A3-4E4E-4DB7-BD64-C74C6F556EB7}" type="slidenum">
              <a:rPr lang="fa-IR" smtClean="0"/>
              <a:t>3</a:t>
            </a:fld>
            <a:endParaRPr lang="fa-IR"/>
          </a:p>
        </p:txBody>
      </p:sp>
    </p:spTree>
    <p:extLst>
      <p:ext uri="{BB962C8B-B14F-4D97-AF65-F5344CB8AC3E}">
        <p14:creationId xmlns:p14="http://schemas.microsoft.com/office/powerpoint/2010/main" val="1556810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B1F009A3-4E4E-4DB7-BD64-C74C6F556EB7}" type="slidenum">
              <a:rPr lang="fa-IR" smtClean="0"/>
              <a:t>27</a:t>
            </a:fld>
            <a:endParaRPr lang="fa-IR"/>
          </a:p>
        </p:txBody>
      </p:sp>
    </p:spTree>
    <p:extLst>
      <p:ext uri="{BB962C8B-B14F-4D97-AF65-F5344CB8AC3E}">
        <p14:creationId xmlns:p14="http://schemas.microsoft.com/office/powerpoint/2010/main" val="850207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B879E7AE-081F-4C08-A31A-1D954D0FFBDC}" type="datetimeFigureOut">
              <a:rPr lang="fa-IR" smtClean="0"/>
              <a:t>01/27/1442</a:t>
            </a:fld>
            <a:endParaRPr lang="fa-IR"/>
          </a:p>
        </p:txBody>
      </p:sp>
      <p:sp>
        <p:nvSpPr>
          <p:cNvPr id="17" name="Footer Placeholder 16"/>
          <p:cNvSpPr>
            <a:spLocks noGrp="1"/>
          </p:cNvSpPr>
          <p:nvPr>
            <p:ph type="ftr" sz="quarter" idx="11"/>
          </p:nvPr>
        </p:nvSpPr>
        <p:spPr/>
        <p:txBody>
          <a:bodyPr/>
          <a:lstStyle/>
          <a:p>
            <a:endParaRPr lang="fa-IR"/>
          </a:p>
        </p:txBody>
      </p:sp>
      <p:sp>
        <p:nvSpPr>
          <p:cNvPr id="29" name="Slide Number Placeholder 28"/>
          <p:cNvSpPr>
            <a:spLocks noGrp="1"/>
          </p:cNvSpPr>
          <p:nvPr>
            <p:ph type="sldNum" sz="quarter" idx="12"/>
          </p:nvPr>
        </p:nvSpPr>
        <p:spPr/>
        <p:txBody>
          <a:bodyPr/>
          <a:lstStyle/>
          <a:p>
            <a:fld id="{BA533F09-D427-46D0-A3E2-AB669DE96979}" type="slidenum">
              <a:rPr lang="fa-IR" smtClean="0"/>
              <a:t>‹#›</a:t>
            </a:fld>
            <a:endParaRPr lang="fa-I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879E7AE-081F-4C08-A31A-1D954D0FFBDC}" type="datetimeFigureOut">
              <a:rPr lang="fa-IR" smtClean="0"/>
              <a:t>01/27/1442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A533F09-D427-46D0-A3E2-AB669DE96979}" type="slidenum">
              <a:rPr lang="fa-IR" smtClean="0"/>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879E7AE-081F-4C08-A31A-1D954D0FFBDC}" type="datetimeFigureOut">
              <a:rPr lang="fa-IR" smtClean="0"/>
              <a:t>01/27/1442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A533F09-D427-46D0-A3E2-AB669DE96979}" type="slidenum">
              <a:rPr lang="fa-IR" smtClean="0"/>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879E7AE-081F-4C08-A31A-1D954D0FFBDC}" type="datetimeFigureOut">
              <a:rPr lang="fa-IR" smtClean="0"/>
              <a:t>01/27/1442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A533F09-D427-46D0-A3E2-AB669DE96979}" type="slidenum">
              <a:rPr lang="fa-IR" smtClean="0"/>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879E7AE-081F-4C08-A31A-1D954D0FFBDC}" type="datetimeFigureOut">
              <a:rPr lang="fa-IR" smtClean="0"/>
              <a:t>01/27/1442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a:xfrm>
            <a:off x="7924800" y="6416675"/>
            <a:ext cx="762000" cy="365125"/>
          </a:xfrm>
        </p:spPr>
        <p:txBody>
          <a:bodyPr/>
          <a:lstStyle/>
          <a:p>
            <a:fld id="{BA533F09-D427-46D0-A3E2-AB669DE96979}" type="slidenum">
              <a:rPr lang="fa-IR" smtClean="0"/>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879E7AE-081F-4C08-A31A-1D954D0FFBDC}" type="datetimeFigureOut">
              <a:rPr lang="fa-IR" smtClean="0"/>
              <a:t>01/27/1442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A533F09-D427-46D0-A3E2-AB669DE96979}" type="slidenum">
              <a:rPr lang="fa-IR" smtClean="0"/>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879E7AE-081F-4C08-A31A-1D954D0FFBDC}" type="datetimeFigureOut">
              <a:rPr lang="fa-IR" smtClean="0"/>
              <a:t>01/27/1442</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BA533F09-D427-46D0-A3E2-AB669DE96979}" type="slidenum">
              <a:rPr lang="fa-IR" smtClean="0"/>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879E7AE-081F-4C08-A31A-1D954D0FFBDC}" type="datetimeFigureOut">
              <a:rPr lang="fa-IR" smtClean="0"/>
              <a:t>01/27/1442</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BA533F09-D427-46D0-A3E2-AB669DE96979}" type="slidenum">
              <a:rPr lang="fa-IR" smtClean="0"/>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79E7AE-081F-4C08-A31A-1D954D0FFBDC}" type="datetimeFigureOut">
              <a:rPr lang="fa-IR" smtClean="0"/>
              <a:t>01/27/1442</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BA533F09-D427-46D0-A3E2-AB669DE96979}" type="slidenum">
              <a:rPr lang="fa-IR" smtClean="0"/>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879E7AE-081F-4C08-A31A-1D954D0FFBDC}" type="datetimeFigureOut">
              <a:rPr lang="fa-IR" smtClean="0"/>
              <a:t>01/27/1442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A533F09-D427-46D0-A3E2-AB669DE96979}" type="slidenum">
              <a:rPr lang="fa-IR" smtClean="0"/>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879E7AE-081F-4C08-A31A-1D954D0FFBDC}" type="datetimeFigureOut">
              <a:rPr lang="fa-IR" smtClean="0"/>
              <a:t>01/27/1442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A533F09-D427-46D0-A3E2-AB669DE96979}" type="slidenum">
              <a:rPr lang="fa-IR" smtClean="0"/>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879E7AE-081F-4C08-A31A-1D954D0FFBDC}" type="datetimeFigureOut">
              <a:rPr lang="fa-IR" smtClean="0"/>
              <a:t>01/27/1442</a:t>
            </a:fld>
            <a:endParaRPr lang="fa-I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fa-I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A533F09-D427-46D0-A3E2-AB669DE96979}" type="slidenum">
              <a:rPr lang="fa-IR" smtClean="0"/>
              <a:t>‹#›</a:t>
            </a:fld>
            <a:endParaRPr lang="fa-IR"/>
          </a:p>
        </p:txBody>
      </p:sp>
    </p:spTree>
  </p:cSld>
  <p:clrMap bg1="dk1" tx1="lt1" bg2="dk2" tx2="lt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xStyles>
    <p:titleStyle>
      <a:lvl1pPr algn="ctr" rtl="1"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r" rtl="1"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r" rtl="1"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r" rtl="1"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r" rtl="1"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r" rtl="1"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r" rtl="1"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r" rtl="1"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r" rtl="1"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r" rtl="1"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fa-IR" sz="6600" dirty="0" smtClean="0">
                <a:solidFill>
                  <a:srgbClr val="FFC000"/>
                </a:solidFill>
                <a:cs typeface="2  Tabassom" pitchFamily="2" charset="-78"/>
              </a:rPr>
              <a:t>آموزش استفاده از </a:t>
            </a:r>
            <a:r>
              <a:rPr lang="en-US" sz="6600" dirty="0" smtClean="0">
                <a:solidFill>
                  <a:srgbClr val="FFC000"/>
                </a:solidFill>
                <a:cs typeface="2  Tabassom" pitchFamily="2" charset="-78"/>
              </a:rPr>
              <a:t>Google Scholar</a:t>
            </a:r>
            <a:r>
              <a:rPr lang="en-US" sz="5400" dirty="0" smtClean="0">
                <a:solidFill>
                  <a:srgbClr val="FFC000"/>
                </a:solidFill>
                <a:cs typeface="2  Tabassom" pitchFamily="2" charset="-78"/>
              </a:rPr>
              <a:t> </a:t>
            </a:r>
            <a:endParaRPr lang="fa-IR" sz="5400" dirty="0">
              <a:solidFill>
                <a:srgbClr val="FFC000"/>
              </a:solidFill>
              <a:cs typeface="2  Tabassom" pitchFamily="2" charset="-78"/>
            </a:endParaRPr>
          </a:p>
        </p:txBody>
      </p:sp>
      <p:sp>
        <p:nvSpPr>
          <p:cNvPr id="3" name="Subtitle 2"/>
          <p:cNvSpPr>
            <a:spLocks noGrp="1"/>
          </p:cNvSpPr>
          <p:nvPr>
            <p:ph type="subTitle" idx="1"/>
          </p:nvPr>
        </p:nvSpPr>
        <p:spPr>
          <a:xfrm>
            <a:off x="1371600" y="4005064"/>
            <a:ext cx="6400800" cy="1728192"/>
          </a:xfrm>
        </p:spPr>
        <p:txBody>
          <a:bodyPr>
            <a:normAutofit/>
          </a:bodyPr>
          <a:lstStyle/>
          <a:p>
            <a:r>
              <a:rPr lang="fa-IR" sz="5400" b="1" dirty="0" smtClean="0">
                <a:solidFill>
                  <a:schemeClr val="accent6">
                    <a:lumMod val="75000"/>
                  </a:schemeClr>
                </a:solidFill>
                <a:cs typeface="2  Tabassom" pitchFamily="2" charset="-78"/>
              </a:rPr>
              <a:t>کتابخانه دانشکده پیراپزشکی</a:t>
            </a:r>
            <a:endParaRPr lang="fa-IR" sz="5400" b="1" dirty="0">
              <a:solidFill>
                <a:schemeClr val="accent6">
                  <a:lumMod val="75000"/>
                </a:schemeClr>
              </a:solidFill>
              <a:cs typeface="2  Tabassom" pitchFamily="2" charset="-78"/>
            </a:endParaRPr>
          </a:p>
        </p:txBody>
      </p:sp>
    </p:spTree>
    <p:extLst>
      <p:ext uri="{BB962C8B-B14F-4D97-AF65-F5344CB8AC3E}">
        <p14:creationId xmlns:p14="http://schemas.microsoft.com/office/powerpoint/2010/main" val="479457820"/>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368152"/>
          </a:xfrm>
        </p:spPr>
        <p:txBody>
          <a:bodyPr>
            <a:normAutofit fontScale="90000"/>
          </a:bodyPr>
          <a:lstStyle/>
          <a:p>
            <a:r>
              <a:rPr lang="fa-IR" sz="4400" dirty="0" smtClean="0">
                <a:solidFill>
                  <a:srgbClr val="FFC000"/>
                </a:solidFill>
                <a:cs typeface="2  Mitra" pitchFamily="2" charset="-78"/>
              </a:rPr>
              <a:t>چگونه از </a:t>
            </a:r>
            <a:r>
              <a:rPr lang="en-US" sz="4400" dirty="0" smtClean="0">
                <a:solidFill>
                  <a:srgbClr val="FFC000"/>
                </a:solidFill>
                <a:cs typeface="2  Mitra" pitchFamily="2" charset="-78"/>
              </a:rPr>
              <a:t>Google Scholar </a:t>
            </a:r>
            <a:r>
              <a:rPr lang="fa-IR" sz="4400" dirty="0" smtClean="0">
                <a:solidFill>
                  <a:srgbClr val="FFC000"/>
                </a:solidFill>
                <a:cs typeface="2  Mitra" pitchFamily="2" charset="-78"/>
              </a:rPr>
              <a:t>استفاده کنیم؟</a:t>
            </a:r>
            <a:r>
              <a:rPr lang="fa-IR" dirty="0" smtClean="0"/>
              <a:t/>
            </a:r>
            <a:br>
              <a:rPr lang="fa-IR" dirty="0" smtClean="0"/>
            </a:br>
            <a:endParaRPr lang="fa-IR" dirty="0"/>
          </a:p>
        </p:txBody>
      </p:sp>
      <p:sp>
        <p:nvSpPr>
          <p:cNvPr id="3" name="Content Placeholder 2"/>
          <p:cNvSpPr>
            <a:spLocks noGrp="1"/>
          </p:cNvSpPr>
          <p:nvPr>
            <p:ph idx="1"/>
          </p:nvPr>
        </p:nvSpPr>
        <p:spPr>
          <a:xfrm>
            <a:off x="457200" y="1268760"/>
            <a:ext cx="8229600" cy="5040600"/>
          </a:xfrm>
        </p:spPr>
        <p:txBody>
          <a:bodyPr>
            <a:normAutofit fontScale="92500" lnSpcReduction="20000"/>
          </a:bodyPr>
          <a:lstStyle/>
          <a:p>
            <a:pPr marL="137160" indent="0" algn="just">
              <a:buNone/>
            </a:pPr>
            <a:r>
              <a:rPr lang="fa-IR" sz="3200" dirty="0" smtClean="0">
                <a:solidFill>
                  <a:schemeClr val="accent6">
                    <a:lumMod val="40000"/>
                    <a:lumOff val="60000"/>
                  </a:schemeClr>
                </a:solidFill>
                <a:cs typeface="2  Mitra" pitchFamily="2" charset="-78"/>
              </a:rPr>
              <a:t>برای استفاده از این سرویس باید وارد آدرس </a:t>
            </a:r>
            <a:r>
              <a:rPr lang="en-US" sz="3200" dirty="0" smtClean="0">
                <a:solidFill>
                  <a:schemeClr val="accent6">
                    <a:lumMod val="75000"/>
                  </a:schemeClr>
                </a:solidFill>
                <a:cs typeface="2  Mitra" pitchFamily="2" charset="-78"/>
              </a:rPr>
              <a:t>https://scholar.google.com </a:t>
            </a:r>
            <a:r>
              <a:rPr lang="fa-IR" sz="3200" dirty="0" smtClean="0">
                <a:solidFill>
                  <a:schemeClr val="accent6">
                    <a:lumMod val="75000"/>
                  </a:schemeClr>
                </a:solidFill>
                <a:cs typeface="2  Mitra" pitchFamily="2" charset="-78"/>
              </a:rPr>
              <a:t> </a:t>
            </a:r>
            <a:r>
              <a:rPr lang="fa-IR" sz="3200" dirty="0" smtClean="0">
                <a:solidFill>
                  <a:schemeClr val="accent6">
                    <a:lumMod val="40000"/>
                    <a:lumOff val="60000"/>
                  </a:schemeClr>
                </a:solidFill>
                <a:cs typeface="2  Mitra" pitchFamily="2" charset="-78"/>
              </a:rPr>
              <a:t>شوید؛ یک صفحه شبیه به صفحۀ جستجوی گوگل باز می‌شود و می‌توانید کلیدواژه یا عبارات مدنظر خود را جستجو کنید. هنگام نمایش نتایج جستجو در انتهای هر مطلب، بخش‌های </a:t>
            </a:r>
            <a:r>
              <a:rPr lang="en-US" sz="3200" dirty="0" smtClean="0">
                <a:solidFill>
                  <a:schemeClr val="accent6">
                    <a:lumMod val="40000"/>
                    <a:lumOff val="60000"/>
                  </a:schemeClr>
                </a:solidFill>
                <a:cs typeface="2  Mitra" pitchFamily="2" charset="-78"/>
              </a:rPr>
              <a:t>Cited by </a:t>
            </a:r>
            <a:r>
              <a:rPr lang="fa-IR" sz="3200" dirty="0" smtClean="0">
                <a:solidFill>
                  <a:schemeClr val="accent6">
                    <a:lumMod val="40000"/>
                    <a:lumOff val="60000"/>
                  </a:schemeClr>
                </a:solidFill>
                <a:cs typeface="2  Mitra" pitchFamily="2" charset="-78"/>
              </a:rPr>
              <a:t>و </a:t>
            </a:r>
            <a:r>
              <a:rPr lang="en-US" sz="3200" dirty="0" smtClean="0">
                <a:solidFill>
                  <a:schemeClr val="accent6">
                    <a:lumMod val="40000"/>
                    <a:lumOff val="60000"/>
                  </a:schemeClr>
                </a:solidFill>
                <a:cs typeface="2  Mitra" pitchFamily="2" charset="-78"/>
              </a:rPr>
              <a:t>Related Articles </a:t>
            </a:r>
            <a:r>
              <a:rPr lang="fa-IR" sz="3200" dirty="0" smtClean="0">
                <a:solidFill>
                  <a:schemeClr val="accent6">
                    <a:lumMod val="40000"/>
                    <a:lumOff val="60000"/>
                  </a:schemeClr>
                </a:solidFill>
                <a:cs typeface="2  Mitra" pitchFamily="2" charset="-78"/>
              </a:rPr>
              <a:t>نوشته شده است که بسیار کاربردی هستند.</a:t>
            </a:r>
          </a:p>
          <a:p>
            <a:pPr algn="just">
              <a:buFont typeface="Wingdings" pitchFamily="2" charset="2"/>
              <a:buChar char="v"/>
            </a:pPr>
            <a:r>
              <a:rPr lang="en-US" sz="3200" dirty="0" smtClean="0">
                <a:solidFill>
                  <a:schemeClr val="accent6">
                    <a:lumMod val="75000"/>
                  </a:schemeClr>
                </a:solidFill>
                <a:cs typeface="2  Mitra" pitchFamily="2" charset="-78"/>
              </a:rPr>
              <a:t>Cited by</a:t>
            </a:r>
            <a:r>
              <a:rPr lang="fa-IR" sz="3200" dirty="0" smtClean="0">
                <a:solidFill>
                  <a:schemeClr val="accent6">
                    <a:lumMod val="75000"/>
                  </a:schemeClr>
                </a:solidFill>
                <a:cs typeface="2  Mitra" pitchFamily="2" charset="-78"/>
              </a:rPr>
              <a:t>: </a:t>
            </a:r>
            <a:r>
              <a:rPr lang="fa-IR" sz="3200" dirty="0" smtClean="0">
                <a:solidFill>
                  <a:schemeClr val="accent6">
                    <a:lumMod val="40000"/>
                    <a:lumOff val="60000"/>
                  </a:schemeClr>
                </a:solidFill>
                <a:cs typeface="2  Mitra" pitchFamily="2" charset="-78"/>
              </a:rPr>
              <a:t>نشان‌دهنده تعداد اِستناد شدن مقاله توسط مقالات دیگر را نمایش می‌دهد، با استفاده از این عدد می‌توان فهمید که آن لینک، تا چه حد مستند و قابل اعتماد است؛ بنابراین هر چه این عدد بزرگتر باشد، منبع قابل اعتمادتری است.</a:t>
            </a:r>
          </a:p>
          <a:p>
            <a:pPr algn="just">
              <a:buFont typeface="Wingdings" pitchFamily="2" charset="2"/>
              <a:buChar char="v"/>
            </a:pPr>
            <a:r>
              <a:rPr lang="en-US" sz="3200" dirty="0" smtClean="0">
                <a:solidFill>
                  <a:schemeClr val="accent6">
                    <a:lumMod val="75000"/>
                  </a:schemeClr>
                </a:solidFill>
                <a:cs typeface="2  Mitra" pitchFamily="2" charset="-78"/>
              </a:rPr>
              <a:t>Related Articles </a:t>
            </a:r>
            <a:r>
              <a:rPr lang="fa-IR" sz="3200" dirty="0" smtClean="0">
                <a:solidFill>
                  <a:schemeClr val="accent6">
                    <a:lumMod val="75000"/>
                  </a:schemeClr>
                </a:solidFill>
                <a:cs typeface="2  Mitra" pitchFamily="2" charset="-78"/>
              </a:rPr>
              <a:t>: </a:t>
            </a:r>
            <a:r>
              <a:rPr lang="fa-IR" sz="3200" dirty="0" smtClean="0">
                <a:solidFill>
                  <a:schemeClr val="accent6">
                    <a:lumMod val="40000"/>
                    <a:lumOff val="60000"/>
                  </a:schemeClr>
                </a:solidFill>
                <a:cs typeface="2  Mitra" pitchFamily="2" charset="-78"/>
              </a:rPr>
              <a:t>این قسمت نشان‌دهنده مقالات مرتبط با این موضوع هستند که خود می‌توانند منبع خوبی برای مقاله یا پایان‌نامه باشند.</a:t>
            </a:r>
          </a:p>
          <a:p>
            <a:endParaRPr lang="fa-IR" dirty="0"/>
          </a:p>
        </p:txBody>
      </p:sp>
    </p:spTree>
    <p:extLst>
      <p:ext uri="{BB962C8B-B14F-4D97-AF65-F5344CB8AC3E}">
        <p14:creationId xmlns:p14="http://schemas.microsoft.com/office/powerpoint/2010/main" val="1210658583"/>
      </p:ext>
    </p:extLst>
  </p:cSld>
  <p:clrMapOvr>
    <a:masterClrMapping/>
  </p:clrMapOvr>
  <p:transition spd="slow">
    <p:cover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sz="4400" dirty="0">
                <a:solidFill>
                  <a:srgbClr val="FFC000"/>
                </a:solidFill>
                <a:cs typeface="2  Mitra" pitchFamily="2" charset="-78"/>
              </a:rPr>
              <a:t>نمایش نتایج جدیدتر در صفحه نتایج جستجو</a:t>
            </a:r>
            <a:r>
              <a:rPr lang="fa-IR" dirty="0"/>
              <a:t/>
            </a:r>
            <a:br>
              <a:rPr lang="fa-IR" dirty="0"/>
            </a:br>
            <a:endParaRPr lang="fa-IR" dirty="0"/>
          </a:p>
        </p:txBody>
      </p:sp>
      <p:sp>
        <p:nvSpPr>
          <p:cNvPr id="3" name="Content Placeholder 2"/>
          <p:cNvSpPr>
            <a:spLocks noGrp="1"/>
          </p:cNvSpPr>
          <p:nvPr>
            <p:ph idx="1"/>
          </p:nvPr>
        </p:nvSpPr>
        <p:spPr>
          <a:xfrm>
            <a:off x="457200" y="1340768"/>
            <a:ext cx="8229600" cy="4968592"/>
          </a:xfrm>
        </p:spPr>
        <p:txBody>
          <a:bodyPr>
            <a:normAutofit fontScale="92500" lnSpcReduction="20000"/>
          </a:bodyPr>
          <a:lstStyle/>
          <a:p>
            <a:pPr marL="137160" indent="0" algn="just">
              <a:buClr>
                <a:schemeClr val="accent6">
                  <a:lumMod val="40000"/>
                  <a:lumOff val="60000"/>
                </a:schemeClr>
              </a:buClr>
              <a:buNone/>
            </a:pPr>
            <a:r>
              <a:rPr lang="fa-IR" sz="3500" dirty="0" smtClean="0">
                <a:solidFill>
                  <a:schemeClr val="accent6">
                    <a:lumMod val="40000"/>
                    <a:lumOff val="60000"/>
                  </a:schemeClr>
                </a:solidFill>
                <a:cs typeface="2  Mitra" pitchFamily="2" charset="-78"/>
              </a:rPr>
              <a:t>نتایج </a:t>
            </a:r>
            <a:r>
              <a:rPr lang="fa-IR" sz="3500" dirty="0">
                <a:solidFill>
                  <a:schemeClr val="accent6">
                    <a:lumMod val="40000"/>
                    <a:lumOff val="60000"/>
                  </a:schemeClr>
                </a:solidFill>
                <a:cs typeface="2  Mitra" pitchFamily="2" charset="-78"/>
              </a:rPr>
              <a:t>جستجو غالباً به ترتیب ارتباط با یکدیگر و نه به ترتیب تاریخ نمایش داده می‌شوند. برای یافتن مقالات جدیدتر می‌تواند روش‌های زیر را انجام داد.</a:t>
            </a:r>
          </a:p>
          <a:p>
            <a:pPr algn="just">
              <a:buClr>
                <a:schemeClr val="accent6">
                  <a:lumMod val="40000"/>
                  <a:lumOff val="60000"/>
                </a:schemeClr>
              </a:buClr>
              <a:buFont typeface="Wingdings" pitchFamily="2" charset="2"/>
              <a:buChar char="v"/>
            </a:pPr>
            <a:r>
              <a:rPr lang="fa-IR" sz="3500" dirty="0" smtClean="0">
                <a:solidFill>
                  <a:schemeClr val="accent6">
                    <a:lumMod val="40000"/>
                    <a:lumOff val="60000"/>
                  </a:schemeClr>
                </a:solidFill>
                <a:cs typeface="2  Mitra" pitchFamily="2" charset="-78"/>
              </a:rPr>
              <a:t>از </a:t>
            </a:r>
            <a:r>
              <a:rPr lang="fa-IR" sz="3500" dirty="0">
                <a:solidFill>
                  <a:schemeClr val="accent6">
                    <a:lumMod val="40000"/>
                    <a:lumOff val="60000"/>
                  </a:schemeClr>
                </a:solidFill>
                <a:cs typeface="2  Mitra" pitchFamily="2" charset="-78"/>
              </a:rPr>
              <a:t>روی گزینه‌های سمت چپ صفحه نتایج جستجو بر روی گزینه </a:t>
            </a:r>
            <a:r>
              <a:rPr lang="en-US" sz="3500" dirty="0" smtClean="0">
                <a:solidFill>
                  <a:schemeClr val="accent6">
                    <a:lumMod val="75000"/>
                  </a:schemeClr>
                </a:solidFill>
                <a:cs typeface="2  Mitra" pitchFamily="2" charset="-78"/>
              </a:rPr>
              <a:t>since year </a:t>
            </a:r>
            <a:r>
              <a:rPr lang="fa-IR" sz="3500" dirty="0">
                <a:solidFill>
                  <a:schemeClr val="accent6">
                    <a:lumMod val="40000"/>
                    <a:lumOff val="60000"/>
                  </a:schemeClr>
                </a:solidFill>
                <a:cs typeface="2  Mitra" pitchFamily="2" charset="-78"/>
              </a:rPr>
              <a:t>کلیک کرده تا مقالات مربوط به یک بازه زمانی خاص نمایش داده شوند.</a:t>
            </a:r>
          </a:p>
          <a:p>
            <a:pPr algn="just">
              <a:buClr>
                <a:schemeClr val="accent6">
                  <a:lumMod val="40000"/>
                  <a:lumOff val="60000"/>
                </a:schemeClr>
              </a:buClr>
              <a:buFont typeface="Wingdings" pitchFamily="2" charset="2"/>
              <a:buChar char="v"/>
            </a:pPr>
            <a:r>
              <a:rPr lang="fa-IR" sz="3500" dirty="0" smtClean="0">
                <a:solidFill>
                  <a:schemeClr val="accent6">
                    <a:lumMod val="40000"/>
                    <a:lumOff val="60000"/>
                  </a:schemeClr>
                </a:solidFill>
                <a:cs typeface="2  Mitra" pitchFamily="2" charset="-78"/>
              </a:rPr>
              <a:t>با </a:t>
            </a:r>
            <a:r>
              <a:rPr lang="fa-IR" sz="3500" dirty="0">
                <a:solidFill>
                  <a:schemeClr val="accent6">
                    <a:lumMod val="40000"/>
                    <a:lumOff val="60000"/>
                  </a:schemeClr>
                </a:solidFill>
                <a:cs typeface="2  Mitra" pitchFamily="2" charset="-78"/>
              </a:rPr>
              <a:t>کلیک بر روی گزینه </a:t>
            </a:r>
            <a:r>
              <a:rPr lang="en-US" sz="3500" dirty="0" smtClean="0">
                <a:solidFill>
                  <a:schemeClr val="accent6">
                    <a:lumMod val="75000"/>
                  </a:schemeClr>
                </a:solidFill>
                <a:cs typeface="2  Mitra" pitchFamily="2" charset="-78"/>
              </a:rPr>
              <a:t>sort </a:t>
            </a:r>
            <a:r>
              <a:rPr lang="en-US" sz="3500" dirty="0">
                <a:solidFill>
                  <a:schemeClr val="accent6">
                    <a:lumMod val="75000"/>
                  </a:schemeClr>
                </a:solidFill>
                <a:cs typeface="2  Mitra" pitchFamily="2" charset="-78"/>
              </a:rPr>
              <a:t>by date </a:t>
            </a:r>
            <a:r>
              <a:rPr lang="fa-IR" sz="3500" dirty="0" smtClean="0">
                <a:solidFill>
                  <a:schemeClr val="accent6">
                    <a:lumMod val="75000"/>
                  </a:schemeClr>
                </a:solidFill>
                <a:cs typeface="2  Mitra" pitchFamily="2" charset="-78"/>
              </a:rPr>
              <a:t> </a:t>
            </a:r>
            <a:r>
              <a:rPr lang="fa-IR" sz="3500" dirty="0" smtClean="0">
                <a:solidFill>
                  <a:schemeClr val="accent6">
                    <a:lumMod val="40000"/>
                    <a:lumOff val="60000"/>
                  </a:schemeClr>
                </a:solidFill>
                <a:cs typeface="2  Mitra" pitchFamily="2" charset="-78"/>
              </a:rPr>
              <a:t>می‌توان </a:t>
            </a:r>
            <a:r>
              <a:rPr lang="fa-IR" sz="3500" dirty="0">
                <a:solidFill>
                  <a:schemeClr val="accent6">
                    <a:lumMod val="40000"/>
                    <a:lumOff val="60000"/>
                  </a:schemeClr>
                </a:solidFill>
                <a:cs typeface="2  Mitra" pitchFamily="2" charset="-78"/>
              </a:rPr>
              <a:t>جدیدترین مقالات را یافت و نتایج جست‌وجو به ترتیب زمانی نمایش داده خواهد شد.</a:t>
            </a:r>
          </a:p>
          <a:p>
            <a:pPr algn="just">
              <a:buClr>
                <a:schemeClr val="accent6">
                  <a:lumMod val="40000"/>
                  <a:lumOff val="60000"/>
                </a:schemeClr>
              </a:buClr>
              <a:buFont typeface="Wingdings" pitchFamily="2" charset="2"/>
              <a:buChar char="v"/>
            </a:pPr>
            <a:r>
              <a:rPr lang="fa-IR" sz="3500" dirty="0" smtClean="0">
                <a:solidFill>
                  <a:schemeClr val="accent6">
                    <a:lumMod val="40000"/>
                    <a:lumOff val="60000"/>
                  </a:schemeClr>
                </a:solidFill>
                <a:cs typeface="2  Mitra" pitchFamily="2" charset="-78"/>
              </a:rPr>
              <a:t>اگر </a:t>
            </a:r>
            <a:r>
              <a:rPr lang="fa-IR" sz="3500" dirty="0">
                <a:solidFill>
                  <a:schemeClr val="accent6">
                    <a:lumMod val="40000"/>
                    <a:lumOff val="60000"/>
                  </a:schemeClr>
                </a:solidFill>
                <a:cs typeface="2  Mitra" pitchFamily="2" charset="-78"/>
              </a:rPr>
              <a:t>بر روی تصویر پاکت نامه کلیک کنید </a:t>
            </a:r>
            <a:r>
              <a:rPr lang="en-US" sz="3500" dirty="0" smtClean="0">
                <a:solidFill>
                  <a:schemeClr val="accent6">
                    <a:lumMod val="40000"/>
                    <a:lumOff val="60000"/>
                  </a:schemeClr>
                </a:solidFill>
                <a:cs typeface="2  Mitra" pitchFamily="2" charset="-78"/>
              </a:rPr>
              <a:t> </a:t>
            </a:r>
            <a:r>
              <a:rPr lang="en-US" sz="3500" dirty="0" smtClean="0">
                <a:solidFill>
                  <a:schemeClr val="accent6">
                    <a:lumMod val="75000"/>
                  </a:schemeClr>
                </a:solidFill>
                <a:cs typeface="2  Mitra" pitchFamily="2" charset="-78"/>
              </a:rPr>
              <a:t>Create Alert </a:t>
            </a:r>
            <a:r>
              <a:rPr lang="fa-IR" sz="3500" dirty="0">
                <a:solidFill>
                  <a:schemeClr val="accent6">
                    <a:lumMod val="40000"/>
                    <a:lumOff val="60000"/>
                  </a:schemeClr>
                </a:solidFill>
                <a:cs typeface="2  Mitra" pitchFamily="2" charset="-78"/>
              </a:rPr>
              <a:t>نتایج جدید به‌صورت دوره‌ای به ایمیل شما ارسال خواهد شد.</a:t>
            </a:r>
          </a:p>
          <a:p>
            <a:endParaRPr lang="fa-IR" dirty="0"/>
          </a:p>
        </p:txBody>
      </p:sp>
    </p:spTree>
    <p:extLst>
      <p:ext uri="{BB962C8B-B14F-4D97-AF65-F5344CB8AC3E}">
        <p14:creationId xmlns:p14="http://schemas.microsoft.com/office/powerpoint/2010/main" val="613202401"/>
      </p:ext>
    </p:extLst>
  </p:cSld>
  <p:clrMapOvr>
    <a:masterClrMapping/>
  </p:clrMapOvr>
  <p:transition spd="slow">
    <p:cover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224136"/>
          </a:xfrm>
        </p:spPr>
        <p:txBody>
          <a:bodyPr>
            <a:normAutofit fontScale="90000"/>
          </a:bodyPr>
          <a:lstStyle/>
          <a:p>
            <a:r>
              <a:rPr lang="fa-IR" sz="4900" dirty="0" smtClean="0">
                <a:solidFill>
                  <a:srgbClr val="FFC000"/>
                </a:solidFill>
                <a:cs typeface="2  Mitra" pitchFamily="2" charset="-78"/>
              </a:rPr>
              <a:t>نکات کلیدی جستجوی در گوگل اسکولار</a:t>
            </a:r>
            <a:r>
              <a:rPr lang="fa-IR" dirty="0" smtClean="0"/>
              <a:t/>
            </a:r>
            <a:br>
              <a:rPr lang="fa-IR" dirty="0" smtClean="0"/>
            </a:br>
            <a:endParaRPr lang="fa-IR" dirty="0"/>
          </a:p>
        </p:txBody>
      </p:sp>
      <p:sp>
        <p:nvSpPr>
          <p:cNvPr id="3" name="Content Placeholder 2"/>
          <p:cNvSpPr>
            <a:spLocks noGrp="1"/>
          </p:cNvSpPr>
          <p:nvPr>
            <p:ph idx="1"/>
          </p:nvPr>
        </p:nvSpPr>
        <p:spPr>
          <a:xfrm>
            <a:off x="457200" y="1484784"/>
            <a:ext cx="8229600" cy="4824536"/>
          </a:xfrm>
        </p:spPr>
        <p:txBody>
          <a:bodyPr/>
          <a:lstStyle/>
          <a:p>
            <a:pPr marL="137160" indent="0" algn="just">
              <a:buNone/>
            </a:pPr>
            <a:r>
              <a:rPr lang="fa-IR" sz="3200" dirty="0" smtClean="0">
                <a:solidFill>
                  <a:schemeClr val="accent6">
                    <a:lumMod val="40000"/>
                    <a:lumOff val="60000"/>
                  </a:schemeClr>
                </a:solidFill>
                <a:cs typeface="2  Mitra" pitchFamily="2" charset="-78"/>
              </a:rPr>
              <a:t>در اینجا با برخی از تنظیمات پیش‌فرض جستجو در گوگل اسکولار آشنا خواهیم شد:</a:t>
            </a:r>
          </a:p>
          <a:p>
            <a:pPr marL="0" indent="0" algn="just">
              <a:buNone/>
            </a:pPr>
            <a:r>
              <a:rPr lang="fa-IR" sz="3200" dirty="0" smtClean="0">
                <a:solidFill>
                  <a:schemeClr val="accent6">
                    <a:lumMod val="40000"/>
                    <a:lumOff val="60000"/>
                  </a:schemeClr>
                </a:solidFill>
                <a:cs typeface="2  Mitra" pitchFamily="2" charset="-78"/>
              </a:rPr>
              <a:t>•	گوگل اسکولار به بزرگی و کوچکی حروف حساس نیست.</a:t>
            </a:r>
          </a:p>
          <a:p>
            <a:pPr marL="0" indent="0" algn="just">
              <a:buNone/>
            </a:pPr>
            <a:r>
              <a:rPr lang="fa-IR" sz="3200" dirty="0" smtClean="0">
                <a:solidFill>
                  <a:schemeClr val="accent6">
                    <a:lumMod val="40000"/>
                    <a:lumOff val="60000"/>
                  </a:schemeClr>
                </a:solidFill>
                <a:cs typeface="2  Mitra" pitchFamily="2" charset="-78"/>
              </a:rPr>
              <a:t>•	عبارات و کلیدواژه‌ها با عملگر </a:t>
            </a:r>
            <a:r>
              <a:rPr lang="en-US" sz="3200" dirty="0" smtClean="0">
                <a:solidFill>
                  <a:schemeClr val="accent6">
                    <a:lumMod val="40000"/>
                    <a:lumOff val="60000"/>
                  </a:schemeClr>
                </a:solidFill>
                <a:cs typeface="2  Mitra" pitchFamily="2" charset="-78"/>
              </a:rPr>
              <a:t>AND </a:t>
            </a:r>
            <a:r>
              <a:rPr lang="fa-IR" sz="3200" dirty="0" smtClean="0">
                <a:solidFill>
                  <a:schemeClr val="accent6">
                    <a:lumMod val="40000"/>
                    <a:lumOff val="60000"/>
                  </a:schemeClr>
                </a:solidFill>
                <a:cs typeface="2  Mitra" pitchFamily="2" charset="-78"/>
              </a:rPr>
              <a:t>با هم ادغام می‌شوند.</a:t>
            </a:r>
          </a:p>
          <a:p>
            <a:pPr marL="0" indent="0" algn="just">
              <a:buNone/>
            </a:pPr>
            <a:r>
              <a:rPr lang="fa-IR" sz="3200" dirty="0" smtClean="0">
                <a:solidFill>
                  <a:schemeClr val="accent6">
                    <a:lumMod val="40000"/>
                    <a:lumOff val="60000"/>
                  </a:schemeClr>
                </a:solidFill>
                <a:cs typeface="2  Mitra" pitchFamily="2" charset="-78"/>
              </a:rPr>
              <a:t>•	تمام متن منابع برای پیدا کردن نتایج جستجو می‌شوند.</a:t>
            </a:r>
          </a:p>
          <a:p>
            <a:endParaRPr lang="fa-IR" dirty="0"/>
          </a:p>
        </p:txBody>
      </p:sp>
    </p:spTree>
    <p:extLst>
      <p:ext uri="{BB962C8B-B14F-4D97-AF65-F5344CB8AC3E}">
        <p14:creationId xmlns:p14="http://schemas.microsoft.com/office/powerpoint/2010/main" val="2332128218"/>
      </p:ext>
    </p:extLst>
  </p:cSld>
  <p:clrMapOvr>
    <a:masterClrMapping/>
  </p:clrMapOvr>
  <p:transition spd="slow">
    <p:cover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084982"/>
          </a:xfrm>
        </p:spPr>
        <p:txBody>
          <a:bodyPr>
            <a:normAutofit fontScale="90000"/>
          </a:bodyPr>
          <a:lstStyle/>
          <a:p>
            <a:r>
              <a:rPr lang="fa-IR" sz="4900" dirty="0" smtClean="0">
                <a:solidFill>
                  <a:srgbClr val="FFC000"/>
                </a:solidFill>
                <a:cs typeface="2  Mitra" pitchFamily="2" charset="-78"/>
              </a:rPr>
              <a:t>برخی از ترفندهای کاربردی جستجو در گوگل اسکولار</a:t>
            </a:r>
            <a:r>
              <a:rPr lang="fa-IR" dirty="0" smtClean="0"/>
              <a:t/>
            </a:r>
            <a:br>
              <a:rPr lang="fa-IR" dirty="0" smtClean="0"/>
            </a:br>
            <a:endParaRPr lang="fa-IR" dirty="0"/>
          </a:p>
        </p:txBody>
      </p:sp>
      <p:sp>
        <p:nvSpPr>
          <p:cNvPr id="3" name="Content Placeholder 2"/>
          <p:cNvSpPr>
            <a:spLocks noGrp="1"/>
          </p:cNvSpPr>
          <p:nvPr>
            <p:ph idx="1"/>
          </p:nvPr>
        </p:nvSpPr>
        <p:spPr>
          <a:xfrm>
            <a:off x="457200" y="1628800"/>
            <a:ext cx="8229600" cy="4752528"/>
          </a:xfrm>
        </p:spPr>
        <p:txBody>
          <a:bodyPr>
            <a:normAutofit fontScale="92500"/>
          </a:bodyPr>
          <a:lstStyle/>
          <a:p>
            <a:pPr marL="0" indent="0">
              <a:buNone/>
            </a:pPr>
            <a:r>
              <a:rPr lang="fa-IR" sz="3600" dirty="0" smtClean="0">
                <a:solidFill>
                  <a:schemeClr val="accent6">
                    <a:lumMod val="40000"/>
                    <a:lumOff val="60000"/>
                  </a:schemeClr>
                </a:solidFill>
                <a:cs typeface="2  Mitra" pitchFamily="2" charset="-78"/>
              </a:rPr>
              <a:t>•	کاراکتر "~" قبل از کلیدواژه‌ها، باعث جستجو به همراه کلمات مترادف می‌شود.</a:t>
            </a:r>
          </a:p>
          <a:p>
            <a:pPr marL="0" indent="0">
              <a:buNone/>
            </a:pPr>
            <a:r>
              <a:rPr lang="fa-IR" sz="3600" dirty="0" smtClean="0">
                <a:solidFill>
                  <a:schemeClr val="accent6">
                    <a:lumMod val="40000"/>
                    <a:lumOff val="60000"/>
                  </a:schemeClr>
                </a:solidFill>
                <a:cs typeface="2  Mitra" pitchFamily="2" charset="-78"/>
              </a:rPr>
              <a:t>•	استفاده از کاراکتر(علامت منفی) –  قبل از کلمات جستجو، منابعی را که شامل عبارت مربوطه نشود را نشان می‌دهد.</a:t>
            </a:r>
          </a:p>
          <a:p>
            <a:pPr marL="0" indent="0">
              <a:buNone/>
            </a:pPr>
            <a:r>
              <a:rPr lang="fa-IR" sz="3600" dirty="0" smtClean="0">
                <a:solidFill>
                  <a:schemeClr val="accent6">
                    <a:lumMod val="40000"/>
                    <a:lumOff val="60000"/>
                  </a:schemeClr>
                </a:solidFill>
                <a:cs typeface="2  Mitra" pitchFamily="2" charset="-78"/>
              </a:rPr>
              <a:t>•	استفاده از عبارت </a:t>
            </a:r>
            <a:r>
              <a:rPr lang="en-US" sz="3600" dirty="0" smtClean="0">
                <a:solidFill>
                  <a:schemeClr val="accent6">
                    <a:lumMod val="40000"/>
                    <a:lumOff val="60000"/>
                  </a:schemeClr>
                </a:solidFill>
                <a:cs typeface="2  Mitra" pitchFamily="2" charset="-78"/>
              </a:rPr>
              <a:t> OR </a:t>
            </a:r>
            <a:r>
              <a:rPr lang="fa-IR" sz="3600" dirty="0" smtClean="0">
                <a:solidFill>
                  <a:schemeClr val="accent6">
                    <a:lumMod val="40000"/>
                    <a:lumOff val="60000"/>
                  </a:schemeClr>
                </a:solidFill>
                <a:cs typeface="2  Mitra" pitchFamily="2" charset="-78"/>
              </a:rPr>
              <a:t>بین کلیدواژه‌ها، نتایجی را نمایش می‌دهد که شامل حداقل یکی از کلمه‌ها باشد.</a:t>
            </a:r>
          </a:p>
          <a:p>
            <a:pPr marL="0" indent="0">
              <a:buNone/>
            </a:pPr>
            <a:r>
              <a:rPr lang="fa-IR" sz="3600" dirty="0" smtClean="0">
                <a:solidFill>
                  <a:schemeClr val="accent6">
                    <a:lumMod val="40000"/>
                    <a:lumOff val="60000"/>
                  </a:schemeClr>
                </a:solidFill>
                <a:cs typeface="2  Mitra" pitchFamily="2" charset="-78"/>
              </a:rPr>
              <a:t>•	استفاده از کاراکتر ” قبل و بعد از عبارت جستجو، باعث نمایش داده‌شدن منابعی که کل عبارت را شامل می‌شوند، می‌شود.</a:t>
            </a:r>
          </a:p>
          <a:p>
            <a:endParaRPr lang="fa-IR" dirty="0"/>
          </a:p>
        </p:txBody>
      </p:sp>
    </p:spTree>
    <p:extLst>
      <p:ext uri="{BB962C8B-B14F-4D97-AF65-F5344CB8AC3E}">
        <p14:creationId xmlns:p14="http://schemas.microsoft.com/office/powerpoint/2010/main" val="2394329714"/>
      </p:ext>
    </p:extLst>
  </p:cSld>
  <p:clrMapOvr>
    <a:masterClrMapping/>
  </p:clrMapOvr>
  <p:transition spd="slow">
    <p:cover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t> </a:t>
            </a:r>
            <a:r>
              <a:rPr lang="fa-IR" sz="4400" dirty="0" smtClean="0">
                <a:solidFill>
                  <a:srgbClr val="FFC000"/>
                </a:solidFill>
                <a:cs typeface="2  Mitra" pitchFamily="2" charset="-78"/>
              </a:rPr>
              <a:t>جستجوی فارسی در گوگل اسکولار</a:t>
            </a:r>
            <a:endParaRPr lang="fa-IR" sz="4400" dirty="0">
              <a:solidFill>
                <a:srgbClr val="FFC000"/>
              </a:solidFill>
              <a:cs typeface="2  Mitra" pitchFamily="2" charset="-78"/>
            </a:endParaRPr>
          </a:p>
        </p:txBody>
      </p:sp>
      <p:sp>
        <p:nvSpPr>
          <p:cNvPr id="3" name="Content Placeholder 2"/>
          <p:cNvSpPr>
            <a:spLocks noGrp="1"/>
          </p:cNvSpPr>
          <p:nvPr>
            <p:ph idx="1"/>
          </p:nvPr>
        </p:nvSpPr>
        <p:spPr/>
        <p:txBody>
          <a:bodyPr>
            <a:normAutofit/>
          </a:bodyPr>
          <a:lstStyle/>
          <a:p>
            <a:pPr marL="137160" indent="0" algn="just">
              <a:buNone/>
            </a:pPr>
            <a:r>
              <a:rPr lang="fa-IR" sz="3600" dirty="0">
                <a:solidFill>
                  <a:schemeClr val="accent6">
                    <a:lumMod val="40000"/>
                    <a:lumOff val="60000"/>
                  </a:schemeClr>
                </a:solidFill>
                <a:cs typeface="2  Mitra" pitchFamily="2" charset="-78"/>
              </a:rPr>
              <a:t>البته گوگل اسکولار نتایج </a:t>
            </a:r>
            <a:r>
              <a:rPr lang="fa-IR" sz="3600" dirty="0" smtClean="0">
                <a:solidFill>
                  <a:schemeClr val="accent6">
                    <a:lumMod val="40000"/>
                    <a:lumOff val="60000"/>
                  </a:schemeClr>
                </a:solidFill>
                <a:cs typeface="2  Mitra" pitchFamily="2" charset="-78"/>
              </a:rPr>
              <a:t>جسجوی </a:t>
            </a:r>
            <a:r>
              <a:rPr lang="fa-IR" sz="3600" dirty="0">
                <a:solidFill>
                  <a:schemeClr val="accent6">
                    <a:lumMod val="40000"/>
                    <a:lumOff val="60000"/>
                  </a:schemeClr>
                </a:solidFill>
                <a:cs typeface="2  Mitra" pitchFamily="2" charset="-78"/>
              </a:rPr>
              <a:t>فارسی را هم نشان می‌دهد. </a:t>
            </a:r>
            <a:r>
              <a:rPr lang="fa-IR" sz="3600" dirty="0" smtClean="0">
                <a:solidFill>
                  <a:schemeClr val="accent6">
                    <a:lumMod val="40000"/>
                    <a:lumOff val="60000"/>
                  </a:schemeClr>
                </a:solidFill>
                <a:cs typeface="2  Mitra" pitchFamily="2" charset="-78"/>
              </a:rPr>
              <a:t>برای </a:t>
            </a:r>
            <a:r>
              <a:rPr lang="fa-IR" sz="3600" dirty="0">
                <a:solidFill>
                  <a:schemeClr val="accent6">
                    <a:lumMod val="40000"/>
                    <a:lumOff val="60000"/>
                  </a:schemeClr>
                </a:solidFill>
                <a:cs typeface="2  Mitra" pitchFamily="2" charset="-78"/>
              </a:rPr>
              <a:t>اینکار بهتر است زبان سایت را روی </a:t>
            </a:r>
            <a:r>
              <a:rPr lang="en-US" sz="3600" dirty="0" smtClean="0">
                <a:solidFill>
                  <a:schemeClr val="accent6">
                    <a:lumMod val="40000"/>
                    <a:lumOff val="60000"/>
                  </a:schemeClr>
                </a:solidFill>
                <a:cs typeface="2  Mitra" pitchFamily="2" charset="-78"/>
              </a:rPr>
              <a:t> FA </a:t>
            </a:r>
            <a:r>
              <a:rPr lang="fa-IR" sz="3600" dirty="0">
                <a:solidFill>
                  <a:schemeClr val="accent6">
                    <a:lumMod val="40000"/>
                    <a:lumOff val="60000"/>
                  </a:schemeClr>
                </a:solidFill>
                <a:cs typeface="2  Mitra" pitchFamily="2" charset="-78"/>
              </a:rPr>
              <a:t>تنظیم کنید، در اینصورت هم اطلاعات قالب سایت به صورت فارسی نشان داده می‌شود و هم اینکه نتایج در پایگاه‌های ایرانی نشان داده می‌شود. به هر حال، باید به این نکته توجه کرد که جستجوی فارسی در سایت‌های فارسی نتایج محدودتری نسبت به پایگاه‌های بین‌المللی بر می‌گرداند.</a:t>
            </a:r>
          </a:p>
        </p:txBody>
      </p:sp>
    </p:spTree>
    <p:extLst>
      <p:ext uri="{BB962C8B-B14F-4D97-AF65-F5344CB8AC3E}">
        <p14:creationId xmlns:p14="http://schemas.microsoft.com/office/powerpoint/2010/main" val="2036071018"/>
      </p:ext>
    </p:extLst>
  </p:cSld>
  <p:clrMapOvr>
    <a:masterClrMapping/>
  </p:clrMapOvr>
  <p:transition spd="slow">
    <p:cover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3601301"/>
      </p:ext>
    </p:extLst>
  </p:cSld>
  <p:clrMapOvr>
    <a:masterClrMapping/>
  </p:clrMapOvr>
  <p:transition spd="slow">
    <p:cover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sz="4900" dirty="0">
                <a:solidFill>
                  <a:srgbClr val="FFC000"/>
                </a:solidFill>
                <a:cs typeface="2  Mitra" pitchFamily="2" charset="-78"/>
              </a:rPr>
              <a:t>جستجوی پیشرفته</a:t>
            </a:r>
            <a:r>
              <a:rPr lang="fa-IR" dirty="0"/>
              <a:t/>
            </a:r>
            <a:br>
              <a:rPr lang="fa-IR" dirty="0"/>
            </a:br>
            <a:endParaRPr lang="fa-IR" dirty="0"/>
          </a:p>
        </p:txBody>
      </p:sp>
      <p:sp>
        <p:nvSpPr>
          <p:cNvPr id="3" name="Content Placeholder 2"/>
          <p:cNvSpPr>
            <a:spLocks noGrp="1"/>
          </p:cNvSpPr>
          <p:nvPr>
            <p:ph idx="1"/>
          </p:nvPr>
        </p:nvSpPr>
        <p:spPr>
          <a:xfrm>
            <a:off x="457200" y="1600200"/>
            <a:ext cx="8229600" cy="5069160"/>
          </a:xfrm>
        </p:spPr>
        <p:txBody>
          <a:bodyPr>
            <a:normAutofit fontScale="85000" lnSpcReduction="10000"/>
          </a:bodyPr>
          <a:lstStyle/>
          <a:p>
            <a:pPr marL="137160" indent="0" algn="just">
              <a:buNone/>
            </a:pPr>
            <a:r>
              <a:rPr lang="fa-IR" sz="3900" dirty="0" smtClean="0">
                <a:solidFill>
                  <a:schemeClr val="accent6">
                    <a:lumMod val="40000"/>
                    <a:lumOff val="60000"/>
                  </a:schemeClr>
                </a:solidFill>
                <a:cs typeface="2  Mitra" pitchFamily="2" charset="-78"/>
              </a:rPr>
              <a:t>با </a:t>
            </a:r>
            <a:r>
              <a:rPr lang="fa-IR" sz="3900" dirty="0">
                <a:solidFill>
                  <a:schemeClr val="accent6">
                    <a:lumMod val="40000"/>
                    <a:lumOff val="60000"/>
                  </a:schemeClr>
                </a:solidFill>
                <a:cs typeface="2  Mitra" pitchFamily="2" charset="-78"/>
              </a:rPr>
              <a:t>استفاده از گزینه‌های موجود در جستجوی پیشرفته شما می‌توانید نتایج مشاهده شده را هرچه بیشتر تحت کنترل خود درآورید.</a:t>
            </a:r>
          </a:p>
          <a:p>
            <a:pPr marL="137160" indent="0" algn="just">
              <a:buNone/>
            </a:pPr>
            <a:r>
              <a:rPr lang="fa-IR" sz="3900" dirty="0">
                <a:solidFill>
                  <a:schemeClr val="accent6">
                    <a:lumMod val="40000"/>
                    <a:lumOff val="60000"/>
                  </a:schemeClr>
                </a:solidFill>
                <a:cs typeface="2  Mitra" pitchFamily="2" charset="-78"/>
              </a:rPr>
              <a:t>اگر شما در مرحله کشف اطلاعات هستید، گزینه جستجوی پیشرفته می‌تواند اطلاعات مورد نظر شما را محدود سازد. در حالی که اگر شما به طور تخصصی در حال جستجوی مطالبی باشید که آشنایی کافی با آنها دارید، جستجوی پیشرفته به شما در کنترل بیشتر نتایج کمک خواهد کرد تا بتوانید نتایج یافت شده را در راستای نیاز خود محدودتر سازید. این ویژگی با کلیک بر روی منوی موجود در قسمت بالا و سمت راست صفحه و انتخاب گزینه </a:t>
            </a:r>
            <a:r>
              <a:rPr lang="en-US" sz="3900" dirty="0" smtClean="0">
                <a:solidFill>
                  <a:schemeClr val="accent6">
                    <a:lumMod val="75000"/>
                  </a:schemeClr>
                </a:solidFill>
                <a:cs typeface="2  Mitra" pitchFamily="2" charset="-78"/>
              </a:rPr>
              <a:t>Advanced search</a:t>
            </a:r>
            <a:r>
              <a:rPr lang="en-US" sz="3900" dirty="0" smtClean="0">
                <a:solidFill>
                  <a:schemeClr val="accent6">
                    <a:lumMod val="40000"/>
                    <a:lumOff val="60000"/>
                  </a:schemeClr>
                </a:solidFill>
                <a:cs typeface="2  Mitra" pitchFamily="2" charset="-78"/>
              </a:rPr>
              <a:t> </a:t>
            </a:r>
            <a:r>
              <a:rPr lang="fa-IR" sz="3900" dirty="0">
                <a:solidFill>
                  <a:schemeClr val="accent6">
                    <a:lumMod val="40000"/>
                    <a:lumOff val="60000"/>
                  </a:schemeClr>
                </a:solidFill>
                <a:cs typeface="2  Mitra" pitchFamily="2" charset="-78"/>
              </a:rPr>
              <a:t>برای شما نمایش داده خواهد شد.</a:t>
            </a:r>
          </a:p>
          <a:p>
            <a:endParaRPr lang="fa-IR" dirty="0"/>
          </a:p>
        </p:txBody>
      </p:sp>
    </p:spTree>
    <p:extLst>
      <p:ext uri="{BB962C8B-B14F-4D97-AF65-F5344CB8AC3E}">
        <p14:creationId xmlns:p14="http://schemas.microsoft.com/office/powerpoint/2010/main" val="2446539904"/>
      </p:ext>
    </p:extLst>
  </p:cSld>
  <p:clrMapOvr>
    <a:masterClrMapping/>
  </p:clrMapOvr>
  <p:transition spd="slow">
    <p:cover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349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3474849"/>
      </p:ext>
    </p:extLst>
  </p:cSld>
  <p:clrMapOvr>
    <a:masterClrMapping/>
  </p:clrMapOvr>
  <p:transition spd="slow">
    <p:cover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4548977"/>
      </p:ext>
    </p:extLst>
  </p:cSld>
  <p:clrMapOvr>
    <a:masterClrMapping/>
  </p:clrMapOvr>
  <p:transition spd="slow">
    <p:cover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sz="5300" dirty="0" smtClean="0">
                <a:solidFill>
                  <a:srgbClr val="FFC000"/>
                </a:solidFill>
                <a:cs typeface="2  Mitra" pitchFamily="2" charset="-78"/>
              </a:rPr>
              <a:t>فرمت خروجی جستجوها</a:t>
            </a:r>
            <a:r>
              <a:rPr lang="fa-IR" dirty="0" smtClean="0"/>
              <a:t/>
            </a:r>
            <a:br>
              <a:rPr lang="fa-IR" dirty="0" smtClean="0"/>
            </a:br>
            <a:endParaRPr lang="fa-IR" dirty="0"/>
          </a:p>
        </p:txBody>
      </p:sp>
      <p:sp>
        <p:nvSpPr>
          <p:cNvPr id="3" name="Content Placeholder 2"/>
          <p:cNvSpPr>
            <a:spLocks noGrp="1"/>
          </p:cNvSpPr>
          <p:nvPr>
            <p:ph idx="1"/>
          </p:nvPr>
        </p:nvSpPr>
        <p:spPr>
          <a:xfrm>
            <a:off x="457200" y="1412776"/>
            <a:ext cx="8229600" cy="4896584"/>
          </a:xfrm>
        </p:spPr>
        <p:txBody>
          <a:bodyPr>
            <a:normAutofit fontScale="85000" lnSpcReduction="20000"/>
          </a:bodyPr>
          <a:lstStyle/>
          <a:p>
            <a:pPr marL="0" indent="0" algn="just">
              <a:buNone/>
            </a:pPr>
            <a:r>
              <a:rPr lang="fa-IR" sz="3900" dirty="0" smtClean="0">
                <a:solidFill>
                  <a:schemeClr val="accent6">
                    <a:lumMod val="40000"/>
                    <a:lumOff val="60000"/>
                  </a:schemeClr>
                </a:solidFill>
                <a:cs typeface="2  Mitra" pitchFamily="2" charset="-78"/>
              </a:rPr>
              <a:t>در </a:t>
            </a:r>
            <a:r>
              <a:rPr lang="en-US" sz="3900" dirty="0" smtClean="0">
                <a:solidFill>
                  <a:schemeClr val="accent6">
                    <a:lumMod val="40000"/>
                    <a:lumOff val="60000"/>
                  </a:schemeClr>
                </a:solidFill>
                <a:cs typeface="2  Mitra" pitchFamily="2" charset="-78"/>
              </a:rPr>
              <a:t>Google Scholar </a:t>
            </a:r>
            <a:r>
              <a:rPr lang="fa-IR" sz="3900" dirty="0" smtClean="0">
                <a:solidFill>
                  <a:schemeClr val="accent6">
                    <a:lumMod val="40000"/>
                    <a:lumOff val="60000"/>
                  </a:schemeClr>
                </a:solidFill>
                <a:cs typeface="2  Mitra" pitchFamily="2" charset="-78"/>
              </a:rPr>
              <a:t> می‌توان نتایج جستجو را در قالب‌های مختلفی مشاهده کرد. در تصویر زیر جزئیات بخش‌های مختلف نتایج جستجو را مشاهده می‌کنیم.</a:t>
            </a:r>
          </a:p>
          <a:p>
            <a:pPr marL="0" indent="0" algn="just">
              <a:buNone/>
            </a:pPr>
            <a:r>
              <a:rPr lang="fa-IR" sz="3900" dirty="0" smtClean="0">
                <a:solidFill>
                  <a:schemeClr val="accent6">
                    <a:lumMod val="40000"/>
                    <a:lumOff val="60000"/>
                  </a:schemeClr>
                </a:solidFill>
                <a:cs typeface="2  Mitra" pitchFamily="2" charset="-78"/>
              </a:rPr>
              <a:t>1.	عنوان منبع پژوهشی</a:t>
            </a:r>
          </a:p>
          <a:p>
            <a:pPr marL="0" indent="0" algn="just">
              <a:buNone/>
            </a:pPr>
            <a:r>
              <a:rPr lang="fa-IR" sz="3900" dirty="0" smtClean="0">
                <a:solidFill>
                  <a:schemeClr val="accent6">
                    <a:lumMod val="40000"/>
                    <a:lumOff val="60000"/>
                  </a:schemeClr>
                </a:solidFill>
                <a:cs typeface="2  Mitra" pitchFamily="2" charset="-78"/>
              </a:rPr>
              <a:t>2.	شامل چهار بخش است: نام نویسنده (ها)، محل نشر (مجله/ کتاب/ کنفرانس و …)، سال نشر، ناشر</a:t>
            </a:r>
          </a:p>
          <a:p>
            <a:pPr marL="0" indent="0" algn="just">
              <a:buNone/>
            </a:pPr>
            <a:r>
              <a:rPr lang="fa-IR" sz="3900" dirty="0" smtClean="0">
                <a:solidFill>
                  <a:schemeClr val="accent6">
                    <a:lumMod val="40000"/>
                    <a:lumOff val="60000"/>
                  </a:schemeClr>
                </a:solidFill>
                <a:cs typeface="2  Mitra" pitchFamily="2" charset="-78"/>
              </a:rPr>
              <a:t>3.	چکیده‌ای از منبع</a:t>
            </a:r>
          </a:p>
          <a:p>
            <a:pPr marL="0" indent="0" algn="just">
              <a:buNone/>
            </a:pPr>
            <a:r>
              <a:rPr lang="fa-IR" sz="3900" dirty="0" smtClean="0">
                <a:solidFill>
                  <a:schemeClr val="accent6">
                    <a:lumMod val="40000"/>
                    <a:lumOff val="60000"/>
                  </a:schemeClr>
                </a:solidFill>
                <a:cs typeface="2  Mitra" pitchFamily="2" charset="-78"/>
              </a:rPr>
              <a:t>4.	تعداد استنادات دریافتی منبع مربوطه</a:t>
            </a:r>
          </a:p>
          <a:p>
            <a:pPr marL="0" indent="0" algn="just">
              <a:buNone/>
            </a:pPr>
            <a:r>
              <a:rPr lang="fa-IR" sz="3900" dirty="0" smtClean="0">
                <a:solidFill>
                  <a:schemeClr val="accent6">
                    <a:lumMod val="40000"/>
                    <a:lumOff val="60000"/>
                  </a:schemeClr>
                </a:solidFill>
                <a:cs typeface="2  Mitra" pitchFamily="2" charset="-78"/>
              </a:rPr>
              <a:t>5.	منابع مرتبط با منبع مربوطه</a:t>
            </a:r>
          </a:p>
          <a:p>
            <a:pPr marL="0" indent="0" algn="just">
              <a:buNone/>
            </a:pPr>
            <a:r>
              <a:rPr lang="fa-IR" sz="3900" dirty="0" smtClean="0">
                <a:solidFill>
                  <a:schemeClr val="accent6">
                    <a:lumMod val="40000"/>
                    <a:lumOff val="60000"/>
                  </a:schemeClr>
                </a:solidFill>
                <a:cs typeface="2  Mitra" pitchFamily="2" charset="-78"/>
              </a:rPr>
              <a:t>6.	نمایش ویرایش‌های مختلف از منبع مربوطه</a:t>
            </a:r>
          </a:p>
          <a:p>
            <a:endParaRPr lang="fa-IR" dirty="0"/>
          </a:p>
        </p:txBody>
      </p:sp>
    </p:spTree>
    <p:extLst>
      <p:ext uri="{BB962C8B-B14F-4D97-AF65-F5344CB8AC3E}">
        <p14:creationId xmlns:p14="http://schemas.microsoft.com/office/powerpoint/2010/main" val="3733999213"/>
      </p:ext>
    </p:extLst>
  </p:cSld>
  <p:clrMapOvr>
    <a:masterClrMapping/>
  </p:clrMapOvr>
  <p:transition spd="slow">
    <p:cover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lstStyle/>
          <a:p>
            <a:pPr marL="0" indent="0">
              <a:buNone/>
            </a:pPr>
            <a:endParaRPr lang="fa-IR"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075" y="1562100"/>
            <a:ext cx="718185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5326666"/>
      </p:ext>
    </p:extLst>
  </p:cSld>
  <p:clrMapOvr>
    <a:masterClrMapping/>
  </p:clrMapOvr>
  <p:transition spd="slow">
    <p:cover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361459"/>
          </a:xfrm>
        </p:spPr>
        <p:txBody>
          <a:bodyPr/>
          <a:lstStyle/>
          <a:p>
            <a:pPr marL="0" indent="0">
              <a:buNone/>
            </a:pPr>
            <a:endParaRPr lang="fa-I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3929086"/>
      </p:ext>
    </p:extLst>
  </p:cSld>
  <p:clrMapOvr>
    <a:masterClrMapping/>
  </p:clrMapOvr>
  <p:transition spd="slow">
    <p:cover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98178"/>
          </a:xfrm>
        </p:spPr>
        <p:txBody>
          <a:bodyPr>
            <a:noAutofit/>
          </a:bodyPr>
          <a:lstStyle/>
          <a:p>
            <a:r>
              <a:rPr lang="fa-IR" sz="4400" dirty="0" smtClean="0">
                <a:solidFill>
                  <a:srgbClr val="FFC000"/>
                </a:solidFill>
                <a:cs typeface="2  Mitra" pitchFamily="2" charset="-78"/>
              </a:rPr>
              <a:t>چگونگی استفاده از  گزینه‌های پیشرفته در </a:t>
            </a:r>
            <a:r>
              <a:rPr lang="en-US" sz="4400" dirty="0" smtClean="0">
                <a:solidFill>
                  <a:srgbClr val="FFC000"/>
                </a:solidFill>
                <a:cs typeface="2  Mitra" pitchFamily="2" charset="-78"/>
              </a:rPr>
              <a:t>Google Scholar</a:t>
            </a:r>
            <a:br>
              <a:rPr lang="en-US" sz="4400" dirty="0" smtClean="0">
                <a:solidFill>
                  <a:srgbClr val="FFC000"/>
                </a:solidFill>
                <a:cs typeface="2  Mitra" pitchFamily="2" charset="-78"/>
              </a:rPr>
            </a:br>
            <a:endParaRPr lang="fa-IR" sz="4400" dirty="0">
              <a:solidFill>
                <a:srgbClr val="FFC000"/>
              </a:solidFill>
              <a:cs typeface="2  Mitra" pitchFamily="2" charset="-78"/>
            </a:endParaRPr>
          </a:p>
        </p:txBody>
      </p:sp>
      <p:sp>
        <p:nvSpPr>
          <p:cNvPr id="3" name="Content Placeholder 2"/>
          <p:cNvSpPr>
            <a:spLocks noGrp="1"/>
          </p:cNvSpPr>
          <p:nvPr>
            <p:ph idx="1"/>
          </p:nvPr>
        </p:nvSpPr>
        <p:spPr/>
        <p:txBody>
          <a:bodyPr>
            <a:normAutofit fontScale="92500"/>
          </a:bodyPr>
          <a:lstStyle/>
          <a:p>
            <a:pPr>
              <a:buFont typeface="Wingdings" pitchFamily="2" charset="2"/>
              <a:buChar char="v"/>
            </a:pPr>
            <a:r>
              <a:rPr lang="en-US" sz="3600" dirty="0" smtClean="0">
                <a:solidFill>
                  <a:schemeClr val="accent6">
                    <a:lumMod val="75000"/>
                  </a:schemeClr>
                </a:solidFill>
                <a:cs typeface="2  Mitra" pitchFamily="2" charset="-78"/>
              </a:rPr>
              <a:t>Metrics </a:t>
            </a:r>
            <a:r>
              <a:rPr lang="fa-IR" sz="3600" dirty="0" smtClean="0">
                <a:solidFill>
                  <a:schemeClr val="accent6">
                    <a:lumMod val="40000"/>
                    <a:lumOff val="60000"/>
                  </a:schemeClr>
                </a:solidFill>
                <a:cs typeface="2  Mitra" pitchFamily="2" charset="-78"/>
              </a:rPr>
              <a:t>:</a:t>
            </a:r>
            <a:r>
              <a:rPr lang="fa-IR" sz="3600" dirty="0" smtClean="0">
                <a:solidFill>
                  <a:schemeClr val="accent6">
                    <a:lumMod val="75000"/>
                  </a:schemeClr>
                </a:solidFill>
                <a:cs typeface="2  Mitra" pitchFamily="2" charset="-78"/>
              </a:rPr>
              <a:t> </a:t>
            </a:r>
            <a:r>
              <a:rPr lang="fa-IR" sz="3600" dirty="0" smtClean="0">
                <a:solidFill>
                  <a:schemeClr val="accent6">
                    <a:lumMod val="40000"/>
                    <a:lumOff val="60000"/>
                  </a:schemeClr>
                </a:solidFill>
                <a:cs typeface="2  Mitra" pitchFamily="2" charset="-78"/>
              </a:rPr>
              <a:t>معیارهایی برای سنجش رتبه و جایگاه نشریات برای اساس شاخص‌های  </a:t>
            </a:r>
            <a:r>
              <a:rPr lang="en-US" sz="3600" dirty="0" smtClean="0">
                <a:solidFill>
                  <a:schemeClr val="accent6">
                    <a:lumMod val="40000"/>
                    <a:lumOff val="60000"/>
                  </a:schemeClr>
                </a:solidFill>
                <a:cs typeface="2  Mitra" pitchFamily="2" charset="-78"/>
              </a:rPr>
              <a:t>h-index ، h-core، h-median، h5-index، h5-core، h5-median  </a:t>
            </a:r>
            <a:r>
              <a:rPr lang="fa-IR" sz="3600" dirty="0" smtClean="0">
                <a:solidFill>
                  <a:schemeClr val="accent6">
                    <a:lumMod val="40000"/>
                    <a:lumOff val="60000"/>
                  </a:schemeClr>
                </a:solidFill>
                <a:cs typeface="2  Mitra" pitchFamily="2" charset="-78"/>
              </a:rPr>
              <a:t>است.</a:t>
            </a:r>
          </a:p>
          <a:p>
            <a:pPr>
              <a:buFont typeface="Wingdings" pitchFamily="2" charset="2"/>
              <a:buChar char="v"/>
            </a:pPr>
            <a:r>
              <a:rPr lang="en-US" sz="3600" dirty="0" smtClean="0">
                <a:solidFill>
                  <a:schemeClr val="accent6">
                    <a:lumMod val="75000"/>
                  </a:schemeClr>
                </a:solidFill>
                <a:cs typeface="2  Mitra" pitchFamily="2" charset="-78"/>
              </a:rPr>
              <a:t> </a:t>
            </a:r>
            <a:r>
              <a:rPr lang="en-US" sz="3600" dirty="0" smtClean="0">
                <a:solidFill>
                  <a:schemeClr val="accent6">
                    <a:lumMod val="40000"/>
                    <a:lumOff val="60000"/>
                  </a:schemeClr>
                </a:solidFill>
                <a:cs typeface="2  Mitra" pitchFamily="2" charset="-78"/>
              </a:rPr>
              <a:t>:</a:t>
            </a:r>
            <a:r>
              <a:rPr lang="en-US" sz="3600" dirty="0" smtClean="0">
                <a:solidFill>
                  <a:schemeClr val="accent6">
                    <a:lumMod val="75000"/>
                  </a:schemeClr>
                </a:solidFill>
                <a:cs typeface="2  Mitra" pitchFamily="2" charset="-78"/>
              </a:rPr>
              <a:t>Advanced Search </a:t>
            </a:r>
            <a:r>
              <a:rPr lang="fa-IR" sz="3600" dirty="0" smtClean="0">
                <a:solidFill>
                  <a:schemeClr val="accent6">
                    <a:lumMod val="40000"/>
                    <a:lumOff val="60000"/>
                  </a:schemeClr>
                </a:solidFill>
                <a:cs typeface="2  Mitra" pitchFamily="2" charset="-78"/>
              </a:rPr>
              <a:t>ابزارهایی برای جستجوی پیشرفته مانند: جستجوی نام نویسندگان، جستجو در عنوان مقاله، تعیین بازۀ زمانی برای جستجو را ارائه می‌دهد.</a:t>
            </a:r>
          </a:p>
          <a:p>
            <a:pPr>
              <a:buFont typeface="Wingdings" pitchFamily="2" charset="2"/>
              <a:buChar char="v"/>
            </a:pPr>
            <a:r>
              <a:rPr lang="en-US" sz="3600" dirty="0" smtClean="0">
                <a:solidFill>
                  <a:schemeClr val="accent6">
                    <a:lumMod val="75000"/>
                  </a:schemeClr>
                </a:solidFill>
                <a:cs typeface="2  Mitra" pitchFamily="2" charset="-78"/>
              </a:rPr>
              <a:t>Settings</a:t>
            </a:r>
            <a:r>
              <a:rPr lang="en-US" sz="3600" dirty="0" smtClean="0">
                <a:solidFill>
                  <a:schemeClr val="accent6">
                    <a:lumMod val="40000"/>
                    <a:lumOff val="60000"/>
                  </a:schemeClr>
                </a:solidFill>
                <a:cs typeface="2  Mitra" pitchFamily="2" charset="-78"/>
              </a:rPr>
              <a:t> </a:t>
            </a:r>
            <a:r>
              <a:rPr lang="fa-IR" sz="3600" dirty="0" smtClean="0">
                <a:solidFill>
                  <a:schemeClr val="accent6">
                    <a:lumMod val="40000"/>
                    <a:lumOff val="60000"/>
                  </a:schemeClr>
                </a:solidFill>
                <a:cs typeface="2  Mitra" pitchFamily="2" charset="-78"/>
              </a:rPr>
              <a:t>: شامل تنظیمات سفارشی‌شده و پیشرفته است.</a:t>
            </a:r>
          </a:p>
          <a:p>
            <a:endParaRPr lang="fa-IR" dirty="0"/>
          </a:p>
        </p:txBody>
      </p:sp>
    </p:spTree>
    <p:extLst>
      <p:ext uri="{BB962C8B-B14F-4D97-AF65-F5344CB8AC3E}">
        <p14:creationId xmlns:p14="http://schemas.microsoft.com/office/powerpoint/2010/main" val="4111043663"/>
      </p:ext>
    </p:extLst>
  </p:cSld>
  <p:clrMapOvr>
    <a:masterClrMapping/>
  </p:clrMapOvr>
  <p:transition spd="slow">
    <p:cover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5207492"/>
      </p:ext>
    </p:extLst>
  </p:cSld>
  <p:clrMapOvr>
    <a:masterClrMapping/>
  </p:clrMapOvr>
  <p:transition spd="slow">
    <p:cover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8027059"/>
      </p:ext>
    </p:extLst>
  </p:cSld>
  <p:clrMapOvr>
    <a:masterClrMapping/>
  </p:clrMapOvr>
  <p:transition spd="slow">
    <p:cover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904696"/>
          </a:xfrm>
        </p:spPr>
        <p:txBody>
          <a:bodyPr>
            <a:normAutofit/>
          </a:bodyPr>
          <a:lstStyle/>
          <a:p>
            <a:pPr marL="137160" indent="0" algn="just">
              <a:buNone/>
            </a:pPr>
            <a:r>
              <a:rPr lang="fa-IR" sz="4000" dirty="0">
                <a:solidFill>
                  <a:schemeClr val="accent6">
                    <a:lumMod val="40000"/>
                    <a:lumOff val="60000"/>
                  </a:schemeClr>
                </a:solidFill>
                <a:cs typeface="2  Mitra" pitchFamily="2" charset="-78"/>
              </a:rPr>
              <a:t>همه نتایج جستجو شامل دکمه «ذخیره» در انتهای ردیف پایین لینک‌ها، با کلیک روی این گزینه به </a:t>
            </a:r>
            <a:r>
              <a:rPr lang="fa-IR" sz="4000" dirty="0">
                <a:solidFill>
                  <a:schemeClr val="accent6">
                    <a:lumMod val="75000"/>
                  </a:schemeClr>
                </a:solidFill>
                <a:cs typeface="2  Mitra" pitchFamily="2" charset="-78"/>
              </a:rPr>
              <a:t>«کتابخانه من» </a:t>
            </a:r>
            <a:r>
              <a:rPr lang="en-US" sz="4000" dirty="0">
                <a:solidFill>
                  <a:schemeClr val="accent6">
                    <a:lumMod val="75000"/>
                  </a:schemeClr>
                </a:solidFill>
                <a:cs typeface="2  Mitra" pitchFamily="2" charset="-78"/>
              </a:rPr>
              <a:t>My </a:t>
            </a:r>
            <a:r>
              <a:rPr lang="en-US" sz="4000" dirty="0" smtClean="0">
                <a:solidFill>
                  <a:schemeClr val="accent6">
                    <a:lumMod val="75000"/>
                  </a:schemeClr>
                </a:solidFill>
                <a:cs typeface="2  Mitra" pitchFamily="2" charset="-78"/>
              </a:rPr>
              <a:t>Library </a:t>
            </a:r>
            <a:r>
              <a:rPr lang="fa-IR" sz="4000" dirty="0" smtClean="0">
                <a:solidFill>
                  <a:schemeClr val="accent6">
                    <a:lumMod val="75000"/>
                  </a:schemeClr>
                </a:solidFill>
                <a:cs typeface="2  Mitra" pitchFamily="2" charset="-78"/>
              </a:rPr>
              <a:t> </a:t>
            </a:r>
            <a:r>
              <a:rPr lang="fa-IR" sz="4000" dirty="0" smtClean="0">
                <a:solidFill>
                  <a:schemeClr val="accent6">
                    <a:lumMod val="40000"/>
                    <a:lumOff val="60000"/>
                  </a:schemeClr>
                </a:solidFill>
                <a:cs typeface="2  Mitra" pitchFamily="2" charset="-78"/>
              </a:rPr>
              <a:t>اضافه </a:t>
            </a:r>
            <a:r>
              <a:rPr lang="fa-IR" sz="4000" dirty="0">
                <a:solidFill>
                  <a:schemeClr val="accent6">
                    <a:lumMod val="40000"/>
                    <a:lumOff val="60000"/>
                  </a:schemeClr>
                </a:solidFill>
                <a:cs typeface="2  Mitra" pitchFamily="2" charset="-78"/>
              </a:rPr>
              <a:t>می‌شوند.</a:t>
            </a:r>
          </a:p>
          <a:p>
            <a:pPr marL="137160" indent="0" algn="just">
              <a:buNone/>
            </a:pPr>
            <a:r>
              <a:rPr lang="fa-IR" sz="4000" dirty="0" smtClean="0">
                <a:solidFill>
                  <a:schemeClr val="accent6">
                    <a:lumMod val="40000"/>
                    <a:lumOff val="60000"/>
                  </a:schemeClr>
                </a:solidFill>
                <a:cs typeface="2  Mitra" pitchFamily="2" charset="-78"/>
              </a:rPr>
              <a:t>با </a:t>
            </a:r>
            <a:r>
              <a:rPr lang="fa-IR" sz="4000" dirty="0">
                <a:solidFill>
                  <a:schemeClr val="accent6">
                    <a:lumMod val="40000"/>
                    <a:lumOff val="60000"/>
                  </a:schemeClr>
                </a:solidFill>
                <a:cs typeface="2  Mitra" pitchFamily="2" charset="-78"/>
              </a:rPr>
              <a:t>کتابخانه گوگل اسکالر خود می‌توانید </a:t>
            </a:r>
            <a:r>
              <a:rPr lang="fa-IR" sz="4000" dirty="0" smtClean="0">
                <a:solidFill>
                  <a:schemeClr val="accent6">
                    <a:lumMod val="40000"/>
                    <a:lumOff val="60000"/>
                  </a:schemeClr>
                </a:solidFill>
                <a:cs typeface="2  Mitra" pitchFamily="2" charset="-78"/>
              </a:rPr>
              <a:t>فراداده‌های </a:t>
            </a:r>
            <a:r>
              <a:rPr lang="fa-IR" sz="4000" dirty="0">
                <a:solidFill>
                  <a:schemeClr val="accent6">
                    <a:lumMod val="40000"/>
                    <a:lumOff val="60000"/>
                  </a:schemeClr>
                </a:solidFill>
                <a:cs typeface="2  Mitra" pitchFamily="2" charset="-78"/>
              </a:rPr>
              <a:t>(متادیتا) مرتبط با عناوین را ویرایش کنید. به این دلیل که داده‌های استناد گوگل اسکولار اغلب ایراد دارند، این قابلیت عموماً ضروری است.</a:t>
            </a:r>
          </a:p>
          <a:p>
            <a:pPr marL="137160" indent="0">
              <a:buNone/>
            </a:pPr>
            <a:endParaRPr lang="fa-IR" dirty="0"/>
          </a:p>
        </p:txBody>
      </p:sp>
    </p:spTree>
    <p:extLst>
      <p:ext uri="{BB962C8B-B14F-4D97-AF65-F5344CB8AC3E}">
        <p14:creationId xmlns:p14="http://schemas.microsoft.com/office/powerpoint/2010/main" val="3772702963"/>
      </p:ext>
    </p:extLst>
  </p:cSld>
  <p:clrMapOvr>
    <a:masterClrMapping/>
  </p:clrMapOvr>
  <p:transition spd="slow">
    <p:cover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8871880"/>
      </p:ext>
    </p:extLst>
  </p:cSld>
  <p:clrMapOvr>
    <a:masterClrMapping/>
  </p:clrMapOvr>
  <p:transition spd="slow">
    <p:cover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04664"/>
            <a:ext cx="8712968" cy="1368152"/>
          </a:xfrm>
        </p:spPr>
        <p:txBody>
          <a:bodyPr>
            <a:normAutofit fontScale="90000"/>
          </a:bodyPr>
          <a:lstStyle/>
          <a:p>
            <a:r>
              <a:rPr lang="fa-IR" sz="4900" dirty="0" smtClean="0">
                <a:solidFill>
                  <a:srgbClr val="FFC000"/>
                </a:solidFill>
                <a:cs typeface="2  Mitra" pitchFamily="2" charset="-78"/>
              </a:rPr>
              <a:t>پیدا کردن متن کامل یک مقاله در گوگل اسکولار</a:t>
            </a:r>
            <a:r>
              <a:rPr lang="fa-IR" dirty="0" smtClean="0"/>
              <a:t/>
            </a:r>
            <a:br>
              <a:rPr lang="fa-IR" dirty="0" smtClean="0"/>
            </a:br>
            <a:endParaRPr lang="fa-IR" dirty="0"/>
          </a:p>
        </p:txBody>
      </p:sp>
      <p:sp>
        <p:nvSpPr>
          <p:cNvPr id="3" name="Content Placeholder 2"/>
          <p:cNvSpPr>
            <a:spLocks noGrp="1"/>
          </p:cNvSpPr>
          <p:nvPr>
            <p:ph idx="1"/>
          </p:nvPr>
        </p:nvSpPr>
        <p:spPr>
          <a:xfrm>
            <a:off x="457200" y="1600200"/>
            <a:ext cx="8229600" cy="4709120"/>
          </a:xfrm>
        </p:spPr>
        <p:txBody>
          <a:bodyPr>
            <a:normAutofit fontScale="92500" lnSpcReduction="20000"/>
          </a:bodyPr>
          <a:lstStyle/>
          <a:p>
            <a:pPr marL="0" indent="0" algn="just">
              <a:buNone/>
            </a:pPr>
            <a:r>
              <a:rPr lang="fa-IR" sz="3500" dirty="0" smtClean="0">
                <a:solidFill>
                  <a:schemeClr val="accent6">
                    <a:lumMod val="40000"/>
                    <a:lumOff val="60000"/>
                  </a:schemeClr>
                </a:solidFill>
                <a:cs typeface="2  Mitra" pitchFamily="2" charset="-78"/>
              </a:rPr>
              <a:t>در جستجوی گوگل اسکولار، معمولاً چکیده یک مقاله به صورت رایگان نمایش داده می‌شود، در بیشتر مواقع نیازمند اشتراک شخصی یا سازمانی هستید. با این حال ما چندین روش به شما معرفی می‌کنیم که احتمال یافتن متن کامل اسناد و مقالات را بالا می‌برد.</a:t>
            </a:r>
          </a:p>
          <a:p>
            <a:pPr marL="0" indent="0" algn="just">
              <a:buNone/>
            </a:pPr>
            <a:r>
              <a:rPr lang="fa-IR" sz="3500" dirty="0" smtClean="0">
                <a:solidFill>
                  <a:schemeClr val="accent6">
                    <a:lumMod val="40000"/>
                    <a:lumOff val="60000"/>
                  </a:schemeClr>
                </a:solidFill>
                <a:cs typeface="2  Mitra" pitchFamily="2" charset="-78"/>
              </a:rPr>
              <a:t>•	کلیک روی لینک </a:t>
            </a:r>
            <a:r>
              <a:rPr lang="en-US" sz="3500" dirty="0" smtClean="0">
                <a:solidFill>
                  <a:schemeClr val="accent6">
                    <a:lumMod val="40000"/>
                    <a:lumOff val="60000"/>
                  </a:schemeClr>
                </a:solidFill>
                <a:cs typeface="2  Mitra" pitchFamily="2" charset="-78"/>
              </a:rPr>
              <a:t>PDF </a:t>
            </a:r>
            <a:r>
              <a:rPr lang="fa-IR" sz="3500" dirty="0" smtClean="0">
                <a:solidFill>
                  <a:schemeClr val="accent6">
                    <a:lumMod val="40000"/>
                    <a:lumOff val="60000"/>
                  </a:schemeClr>
                </a:solidFill>
                <a:cs typeface="2  Mitra" pitchFamily="2" charset="-78"/>
              </a:rPr>
              <a:t> در سمت راست</a:t>
            </a:r>
          </a:p>
          <a:p>
            <a:pPr marL="0" indent="0" algn="just">
              <a:buNone/>
            </a:pPr>
            <a:r>
              <a:rPr lang="fa-IR" sz="3500" dirty="0" smtClean="0">
                <a:solidFill>
                  <a:schemeClr val="accent6">
                    <a:lumMod val="40000"/>
                    <a:lumOff val="60000"/>
                  </a:schemeClr>
                </a:solidFill>
                <a:cs typeface="2  Mitra" pitchFamily="2" charset="-78"/>
              </a:rPr>
              <a:t>•	استفاده از </a:t>
            </a:r>
            <a:r>
              <a:rPr lang="en-US" sz="3500" dirty="0" smtClean="0">
                <a:solidFill>
                  <a:schemeClr val="accent6">
                    <a:lumMod val="40000"/>
                    <a:lumOff val="60000"/>
                  </a:schemeClr>
                </a:solidFill>
                <a:cs typeface="2  Mitra" pitchFamily="2" charset="-78"/>
              </a:rPr>
              <a:t> All Versions </a:t>
            </a:r>
            <a:r>
              <a:rPr lang="fa-IR" sz="3500" dirty="0" smtClean="0">
                <a:solidFill>
                  <a:schemeClr val="accent6">
                    <a:lumMod val="40000"/>
                    <a:lumOff val="60000"/>
                  </a:schemeClr>
                </a:solidFill>
                <a:cs typeface="2  Mitra" pitchFamily="2" charset="-78"/>
              </a:rPr>
              <a:t>در پایین نتیجه جستجو و بررسی منابع جایگزین دیگر</a:t>
            </a:r>
          </a:p>
          <a:p>
            <a:pPr marL="0" indent="0" algn="just">
              <a:buNone/>
            </a:pPr>
            <a:r>
              <a:rPr lang="fa-IR" sz="3500" dirty="0" smtClean="0">
                <a:solidFill>
                  <a:schemeClr val="accent6">
                    <a:lumMod val="40000"/>
                    <a:lumOff val="60000"/>
                  </a:schemeClr>
                </a:solidFill>
                <a:cs typeface="2  Mitra" pitchFamily="2" charset="-78"/>
              </a:rPr>
              <a:t>•	کلیک روی لینک </a:t>
            </a:r>
            <a:r>
              <a:rPr lang="en-US" sz="3500" dirty="0" smtClean="0">
                <a:solidFill>
                  <a:schemeClr val="accent6">
                    <a:lumMod val="40000"/>
                    <a:lumOff val="60000"/>
                  </a:schemeClr>
                </a:solidFill>
                <a:cs typeface="2  Mitra" pitchFamily="2" charset="-78"/>
              </a:rPr>
              <a:t>Library </a:t>
            </a:r>
            <a:r>
              <a:rPr lang="fa-IR" sz="3500" dirty="0" smtClean="0">
                <a:solidFill>
                  <a:schemeClr val="accent6">
                    <a:lumMod val="40000"/>
                    <a:lumOff val="60000"/>
                  </a:schemeClr>
                </a:solidFill>
                <a:cs typeface="2  Mitra" pitchFamily="2" charset="-78"/>
              </a:rPr>
              <a:t> در سمت راست</a:t>
            </a:r>
          </a:p>
          <a:p>
            <a:pPr marL="0" indent="0" algn="just">
              <a:buNone/>
            </a:pPr>
            <a:r>
              <a:rPr lang="fa-IR" sz="3500" dirty="0" smtClean="0">
                <a:solidFill>
                  <a:schemeClr val="accent6">
                    <a:lumMod val="40000"/>
                    <a:lumOff val="60000"/>
                  </a:schemeClr>
                </a:solidFill>
                <a:cs typeface="2  Mitra" pitchFamily="2" charset="-78"/>
              </a:rPr>
              <a:t>•	استفاده از </a:t>
            </a:r>
            <a:r>
              <a:rPr lang="en-US" sz="3500" dirty="0" smtClean="0">
                <a:solidFill>
                  <a:schemeClr val="accent6">
                    <a:lumMod val="40000"/>
                    <a:lumOff val="60000"/>
                  </a:schemeClr>
                </a:solidFill>
                <a:cs typeface="2  Mitra" pitchFamily="2" charset="-78"/>
              </a:rPr>
              <a:t>Related Articles </a:t>
            </a:r>
            <a:r>
              <a:rPr lang="fa-IR" sz="3500" dirty="0" smtClean="0">
                <a:solidFill>
                  <a:schemeClr val="accent6">
                    <a:lumMod val="40000"/>
                    <a:lumOff val="60000"/>
                  </a:schemeClr>
                </a:solidFill>
                <a:cs typeface="2  Mitra" pitchFamily="2" charset="-78"/>
              </a:rPr>
              <a:t> و </a:t>
            </a:r>
            <a:r>
              <a:rPr lang="en-US" sz="3500" dirty="0" smtClean="0">
                <a:solidFill>
                  <a:schemeClr val="accent6">
                    <a:lumMod val="40000"/>
                    <a:lumOff val="60000"/>
                  </a:schemeClr>
                </a:solidFill>
                <a:cs typeface="2  Mitra" pitchFamily="2" charset="-78"/>
              </a:rPr>
              <a:t>Cited by </a:t>
            </a:r>
            <a:r>
              <a:rPr lang="fa-IR" sz="3500" dirty="0" smtClean="0">
                <a:solidFill>
                  <a:schemeClr val="accent6">
                    <a:lumMod val="40000"/>
                    <a:lumOff val="60000"/>
                  </a:schemeClr>
                </a:solidFill>
                <a:cs typeface="2  Mitra" pitchFamily="2" charset="-78"/>
              </a:rPr>
              <a:t> در پایین صفحه نتایج جستجو و یافتن مقاله‌های مشابه</a:t>
            </a:r>
          </a:p>
          <a:p>
            <a:endParaRPr lang="fa-IR" dirty="0"/>
          </a:p>
        </p:txBody>
      </p:sp>
    </p:spTree>
    <p:extLst>
      <p:ext uri="{BB962C8B-B14F-4D97-AF65-F5344CB8AC3E}">
        <p14:creationId xmlns:p14="http://schemas.microsoft.com/office/powerpoint/2010/main" val="3692165595"/>
      </p:ext>
    </p:extLst>
  </p:cSld>
  <p:clrMapOvr>
    <a:masterClrMapping/>
  </p:clrMapOvr>
  <p:transition spd="slow">
    <p:cover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684426837"/>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normAutofit fontScale="77500" lnSpcReduction="20000"/>
          </a:bodyPr>
          <a:lstStyle/>
          <a:p>
            <a:pPr marL="0" indent="0" algn="just">
              <a:buNone/>
            </a:pPr>
            <a:r>
              <a:rPr lang="fa-IR" sz="4200" dirty="0" smtClean="0">
                <a:solidFill>
                  <a:schemeClr val="accent6">
                    <a:lumMod val="40000"/>
                    <a:lumOff val="60000"/>
                  </a:schemeClr>
                </a:solidFill>
                <a:cs typeface="2  Mitra" pitchFamily="2" charset="-78"/>
              </a:rPr>
              <a:t>به جرأت می‌توان گفت گوگل اسکولار یا گوگل اسکالر بهترین موتور جستجوی رایگان منابع و مقالات علمی و پژوهشی است.</a:t>
            </a:r>
          </a:p>
          <a:p>
            <a:pPr marL="0" indent="0" algn="just">
              <a:buNone/>
            </a:pPr>
            <a:r>
              <a:rPr lang="fa-IR" sz="4200" dirty="0" smtClean="0">
                <a:solidFill>
                  <a:schemeClr val="accent6">
                    <a:lumMod val="40000"/>
                    <a:lumOff val="60000"/>
                  </a:schemeClr>
                </a:solidFill>
                <a:cs typeface="2  Mitra" pitchFamily="2" charset="-78"/>
              </a:rPr>
              <a:t>چندین روش برای یافتن منابع تحقیقاتی وجود دارد، اما این سرویس گوگل آسان‌ترین روش برای تمامی افراد فعال در حوزه‌های علمی و تحقیقاتی است. مواردی که ممکن است یک محقق یا دانشجو به دنبال آن باشد می‌تواند دانلود کتاب، رساله‌، چیکده‌، متون قضایی و حقوقی، پایان‌نامه‌های مقاطع ارشد و دکتری و یا منابع دیگر باشد. </a:t>
            </a:r>
          </a:p>
          <a:p>
            <a:pPr marL="0" indent="0" algn="just">
              <a:buNone/>
            </a:pPr>
            <a:r>
              <a:rPr lang="fa-IR" sz="4200" dirty="0" smtClean="0">
                <a:solidFill>
                  <a:schemeClr val="accent6">
                    <a:lumMod val="40000"/>
                    <a:lumOff val="60000"/>
                  </a:schemeClr>
                </a:solidFill>
                <a:cs typeface="2  Mitra" pitchFamily="2" charset="-78"/>
              </a:rPr>
              <a:t>به طور کلی جستجو در گوگل آنقدرها معتبر نبود و بسیاری از مطالب قابل اعتماد و استناد نبودند، به همین منظور گوگل سرویس </a:t>
            </a:r>
            <a:r>
              <a:rPr lang="en-US" sz="4200" dirty="0" smtClean="0">
                <a:solidFill>
                  <a:schemeClr val="accent6">
                    <a:lumMod val="40000"/>
                    <a:lumOff val="60000"/>
                  </a:schemeClr>
                </a:solidFill>
                <a:cs typeface="2  Mitra" pitchFamily="2" charset="-78"/>
              </a:rPr>
              <a:t> </a:t>
            </a:r>
            <a:r>
              <a:rPr lang="en-US" sz="4200" dirty="0" smtClean="0">
                <a:solidFill>
                  <a:schemeClr val="accent6">
                    <a:lumMod val="75000"/>
                  </a:schemeClr>
                </a:solidFill>
                <a:cs typeface="2  Mitra" pitchFamily="2" charset="-78"/>
              </a:rPr>
              <a:t>Google Scholar </a:t>
            </a:r>
            <a:r>
              <a:rPr lang="fa-IR" sz="4200" dirty="0" smtClean="0">
                <a:solidFill>
                  <a:schemeClr val="accent6">
                    <a:lumMod val="75000"/>
                  </a:schemeClr>
                </a:solidFill>
                <a:cs typeface="2  Mitra" pitchFamily="2" charset="-78"/>
              </a:rPr>
              <a:t> </a:t>
            </a:r>
            <a:r>
              <a:rPr lang="fa-IR" sz="4200" dirty="0" smtClean="0">
                <a:solidFill>
                  <a:schemeClr val="accent6">
                    <a:lumMod val="40000"/>
                    <a:lumOff val="60000"/>
                  </a:schemeClr>
                </a:solidFill>
                <a:cs typeface="2  Mitra" pitchFamily="2" charset="-78"/>
              </a:rPr>
              <a:t>خود را طراحی و عرضه کرد. با گوگل اسکولار هنگام جستجوی کلیدواژه‌ها، هزاران سایت با عناوین و موضوعات مختلف به شما نمایش داده نمی‌شوند و صرفا مستندات و مقالات و کتاب‌های علمی نمایش داده می‌شوند. </a:t>
            </a:r>
          </a:p>
          <a:p>
            <a:endParaRPr lang="fa-IR" dirty="0" smtClean="0"/>
          </a:p>
          <a:p>
            <a:pPr marL="0" indent="0">
              <a:buNone/>
            </a:pPr>
            <a:endParaRPr lang="fa-IR" dirty="0"/>
          </a:p>
        </p:txBody>
      </p:sp>
    </p:spTree>
    <p:extLst>
      <p:ext uri="{BB962C8B-B14F-4D97-AF65-F5344CB8AC3E}">
        <p14:creationId xmlns:p14="http://schemas.microsoft.com/office/powerpoint/2010/main" val="1911639918"/>
      </p:ext>
    </p:extLst>
  </p:cSld>
  <p:clrMapOvr>
    <a:masterClrMapping/>
  </p:clrMapOvr>
  <p:transition spd="slow">
    <p:cover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332656"/>
            <a:ext cx="8229600" cy="5793507"/>
          </a:xfrm>
        </p:spPr>
        <p:txBody>
          <a:bodyPr>
            <a:normAutofit fontScale="92500"/>
          </a:bodyPr>
          <a:lstStyle/>
          <a:p>
            <a:pPr marL="0" indent="0" algn="just">
              <a:buNone/>
            </a:pPr>
            <a:r>
              <a:rPr lang="fa-IR" sz="3600" dirty="0" smtClean="0">
                <a:solidFill>
                  <a:schemeClr val="accent6">
                    <a:lumMod val="40000"/>
                    <a:lumOff val="60000"/>
                  </a:schemeClr>
                </a:solidFill>
                <a:cs typeface="2  Mitra" pitchFamily="2" charset="-78"/>
              </a:rPr>
              <a:t>بزرگترین بانک‌های اطلاعاتی استنادی علمی مانند </a:t>
            </a:r>
            <a:r>
              <a:rPr lang="en-US" sz="3600" dirty="0" smtClean="0">
                <a:solidFill>
                  <a:schemeClr val="accent6">
                    <a:lumMod val="40000"/>
                    <a:lumOff val="60000"/>
                  </a:schemeClr>
                </a:solidFill>
                <a:cs typeface="2  Mitra" pitchFamily="2" charset="-78"/>
              </a:rPr>
              <a:t>  </a:t>
            </a:r>
            <a:r>
              <a:rPr lang="en-US" sz="3600" dirty="0" smtClean="0">
                <a:solidFill>
                  <a:schemeClr val="accent6">
                    <a:lumMod val="75000"/>
                  </a:schemeClr>
                </a:solidFill>
                <a:cs typeface="2  Mitra" pitchFamily="2" charset="-78"/>
              </a:rPr>
              <a:t>Scopus</a:t>
            </a:r>
            <a:r>
              <a:rPr lang="en-US" sz="3600" dirty="0" smtClean="0">
                <a:solidFill>
                  <a:schemeClr val="accent6">
                    <a:lumMod val="40000"/>
                    <a:lumOff val="60000"/>
                  </a:schemeClr>
                </a:solidFill>
                <a:cs typeface="2  Mitra" pitchFamily="2" charset="-78"/>
              </a:rPr>
              <a:t> </a:t>
            </a:r>
            <a:r>
              <a:rPr lang="fa-IR" sz="3600" dirty="0" smtClean="0">
                <a:solidFill>
                  <a:schemeClr val="accent6">
                    <a:lumMod val="40000"/>
                    <a:lumOff val="60000"/>
                  </a:schemeClr>
                </a:solidFill>
                <a:cs typeface="2  Mitra" pitchFamily="2" charset="-78"/>
              </a:rPr>
              <a:t> و </a:t>
            </a:r>
            <a:r>
              <a:rPr lang="en-US" sz="3600" dirty="0" smtClean="0">
                <a:solidFill>
                  <a:schemeClr val="accent6">
                    <a:lumMod val="40000"/>
                    <a:lumOff val="60000"/>
                  </a:schemeClr>
                </a:solidFill>
                <a:cs typeface="2  Mitra" pitchFamily="2" charset="-78"/>
              </a:rPr>
              <a:t> </a:t>
            </a:r>
            <a:r>
              <a:rPr lang="fa-IR" sz="3600" dirty="0" smtClean="0">
                <a:solidFill>
                  <a:schemeClr val="accent6">
                    <a:lumMod val="40000"/>
                    <a:lumOff val="60000"/>
                  </a:schemeClr>
                </a:solidFill>
                <a:cs typeface="2  Mitra" pitchFamily="2" charset="-78"/>
              </a:rPr>
              <a:t>    </a:t>
            </a:r>
            <a:r>
              <a:rPr lang="en-US" sz="3600" dirty="0" smtClean="0">
                <a:solidFill>
                  <a:schemeClr val="accent6">
                    <a:lumMod val="75000"/>
                  </a:schemeClr>
                </a:solidFill>
                <a:cs typeface="2  Mitra" pitchFamily="2" charset="-78"/>
              </a:rPr>
              <a:t>Web of Science </a:t>
            </a:r>
            <a:r>
              <a:rPr lang="fa-IR" sz="3600" dirty="0" smtClean="0">
                <a:solidFill>
                  <a:schemeClr val="accent6">
                    <a:lumMod val="40000"/>
                    <a:lumOff val="60000"/>
                  </a:schemeClr>
                </a:solidFill>
                <a:cs typeface="2  Mitra" pitchFamily="2" charset="-78"/>
              </a:rPr>
              <a:t>و بطور کلی دیتابیس‌های تخصصی معمولاً هزینه‌‌های بالایی برای دسترسی به مطالب خود دریافت می‌کنند و با شرایط موجود در ایران گاهی اوقات دسترسی به این پایگاه‌ها تقریباً غیر ممکن می‌شود.</a:t>
            </a:r>
          </a:p>
          <a:p>
            <a:pPr marL="0" indent="0" algn="just">
              <a:buNone/>
            </a:pPr>
            <a:r>
              <a:rPr lang="fa-IR" sz="3600" dirty="0" smtClean="0">
                <a:solidFill>
                  <a:schemeClr val="accent6">
                    <a:lumMod val="40000"/>
                    <a:lumOff val="60000"/>
                  </a:schemeClr>
                </a:solidFill>
                <a:cs typeface="2  Mitra" pitchFamily="2" charset="-78"/>
              </a:rPr>
              <a:t>گوگل اسکولار یک موتور جستجوی رایگان و تقریباً جامعی است که با دارا بودن منابع بسیار زیاد می‌تواند اکثر منابع مطالعاتی مورد نیاز را فراهم کند. با همۀ این‌ها بازهم نمی‌توان این سرویس را بهترین موتور جستجوی مقالات علمی دانست. درصد زیادی از حجم محتوای این پایگاه داده را کتب و مقالات علمی به خود اختصاص داده‌اند و بخش اندکی مربوط به پایان‌نامه‌ها و مستندات است. </a:t>
            </a:r>
          </a:p>
          <a:p>
            <a:endParaRPr lang="fa-IR" dirty="0"/>
          </a:p>
        </p:txBody>
      </p:sp>
    </p:spTree>
    <p:extLst>
      <p:ext uri="{BB962C8B-B14F-4D97-AF65-F5344CB8AC3E}">
        <p14:creationId xmlns:p14="http://schemas.microsoft.com/office/powerpoint/2010/main" val="938835871"/>
      </p:ext>
    </p:extLst>
  </p:cSld>
  <p:clrMapOvr>
    <a:masterClrMapping/>
  </p:clrMapOvr>
  <p:transition spd="slow">
    <p:cover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445022"/>
          </a:xfrm>
        </p:spPr>
        <p:txBody>
          <a:bodyPr>
            <a:normAutofit/>
          </a:bodyPr>
          <a:lstStyle/>
          <a:p>
            <a:r>
              <a:rPr lang="fa-IR" sz="4400" dirty="0" smtClean="0">
                <a:solidFill>
                  <a:srgbClr val="FFC000"/>
                </a:solidFill>
                <a:effectLst/>
                <a:cs typeface="2  Mitra" pitchFamily="2" charset="-78"/>
              </a:rPr>
              <a:t>امکانات و قابلیت‌های گوگل اسکولار </a:t>
            </a:r>
            <a:r>
              <a:rPr lang="fa-IR" dirty="0" smtClean="0"/>
              <a:t/>
            </a:r>
            <a:br>
              <a:rPr lang="fa-IR" dirty="0" smtClean="0"/>
            </a:br>
            <a:endParaRPr lang="fa-IR" dirty="0"/>
          </a:p>
        </p:txBody>
      </p:sp>
      <p:sp>
        <p:nvSpPr>
          <p:cNvPr id="3" name="Content Placeholder 2"/>
          <p:cNvSpPr>
            <a:spLocks noGrp="1"/>
          </p:cNvSpPr>
          <p:nvPr>
            <p:ph idx="1"/>
          </p:nvPr>
        </p:nvSpPr>
        <p:spPr>
          <a:xfrm>
            <a:off x="457200" y="1268760"/>
            <a:ext cx="8229600" cy="5184576"/>
          </a:xfrm>
        </p:spPr>
        <p:txBody>
          <a:bodyPr>
            <a:normAutofit fontScale="92500"/>
          </a:bodyPr>
          <a:lstStyle/>
          <a:p>
            <a:pPr marL="0" indent="0" algn="just">
              <a:buNone/>
            </a:pPr>
            <a:r>
              <a:rPr lang="fa-IR" sz="3600" dirty="0" smtClean="0">
                <a:solidFill>
                  <a:schemeClr val="accent6">
                    <a:lumMod val="40000"/>
                    <a:lumOff val="60000"/>
                  </a:schemeClr>
                </a:solidFill>
                <a:cs typeface="2  Mitra" pitchFamily="2" charset="-78"/>
              </a:rPr>
              <a:t>•	سنجش اعتبار مقالات و نویسندگان</a:t>
            </a:r>
          </a:p>
          <a:p>
            <a:pPr marL="0" indent="0" algn="just">
              <a:buNone/>
            </a:pPr>
            <a:r>
              <a:rPr lang="fa-IR" sz="3600" dirty="0" smtClean="0">
                <a:solidFill>
                  <a:schemeClr val="accent6">
                    <a:lumMod val="40000"/>
                    <a:lumOff val="60000"/>
                  </a:schemeClr>
                </a:solidFill>
                <a:cs typeface="2  Mitra" pitchFamily="2" charset="-78"/>
              </a:rPr>
              <a:t>•	آپشن‌های عالی برای جستجوی پیشرفته</a:t>
            </a:r>
          </a:p>
          <a:p>
            <a:pPr marL="0" indent="0" algn="just">
              <a:buNone/>
            </a:pPr>
            <a:r>
              <a:rPr lang="fa-IR" sz="3600" dirty="0" smtClean="0">
                <a:solidFill>
                  <a:schemeClr val="accent6">
                    <a:lumMod val="40000"/>
                    <a:lumOff val="60000"/>
                  </a:schemeClr>
                </a:solidFill>
                <a:cs typeface="2  Mitra" pitchFamily="2" charset="-78"/>
              </a:rPr>
              <a:t>•	امکان مشاهده مقالات خود به زبان‌های مختلف</a:t>
            </a:r>
          </a:p>
          <a:p>
            <a:pPr marL="0" indent="0" algn="just">
              <a:buNone/>
            </a:pPr>
            <a:r>
              <a:rPr lang="fa-IR" sz="3600" dirty="0" smtClean="0">
                <a:solidFill>
                  <a:schemeClr val="accent6">
                    <a:lumMod val="40000"/>
                    <a:lumOff val="60000"/>
                  </a:schemeClr>
                </a:solidFill>
                <a:cs typeface="2  Mitra" pitchFamily="2" charset="-78"/>
              </a:rPr>
              <a:t>•	ذخیره سرچ‌ها و منابع جمع‌آوری شده</a:t>
            </a:r>
          </a:p>
          <a:p>
            <a:pPr marL="0" indent="0" algn="just">
              <a:buNone/>
            </a:pPr>
            <a:r>
              <a:rPr lang="fa-IR" sz="3600" dirty="0" smtClean="0">
                <a:solidFill>
                  <a:schemeClr val="accent6">
                    <a:lumMod val="40000"/>
                    <a:lumOff val="60000"/>
                  </a:schemeClr>
                </a:solidFill>
                <a:cs typeface="2  Mitra" pitchFamily="2" charset="-78"/>
              </a:rPr>
              <a:t>•	بررسی خلاصه‌ای از وضعیت پژوهشی نویسندگان</a:t>
            </a:r>
          </a:p>
          <a:p>
            <a:pPr marL="0" indent="0" algn="just">
              <a:buNone/>
            </a:pPr>
            <a:r>
              <a:rPr lang="fa-IR" sz="3600" dirty="0" smtClean="0">
                <a:solidFill>
                  <a:schemeClr val="accent6">
                    <a:lumMod val="40000"/>
                    <a:lumOff val="60000"/>
                  </a:schemeClr>
                </a:solidFill>
                <a:cs typeface="2  Mitra" pitchFamily="2" charset="-78"/>
              </a:rPr>
              <a:t>•	پیدا کردن متن کامل اسناد و مقالات علمی در فضای وب</a:t>
            </a:r>
          </a:p>
          <a:p>
            <a:pPr marL="0" indent="0" algn="just">
              <a:buNone/>
            </a:pPr>
            <a:r>
              <a:rPr lang="fa-IR" sz="3600" dirty="0" smtClean="0">
                <a:solidFill>
                  <a:schemeClr val="accent6">
                    <a:lumMod val="40000"/>
                    <a:lumOff val="60000"/>
                  </a:schemeClr>
                </a:solidFill>
                <a:cs typeface="2  Mitra" pitchFamily="2" charset="-78"/>
              </a:rPr>
              <a:t>•	مشاهده تعداد و آمار استنادات</a:t>
            </a:r>
          </a:p>
          <a:p>
            <a:pPr marL="0" indent="0" algn="just">
              <a:buNone/>
            </a:pPr>
            <a:r>
              <a:rPr lang="fa-IR" sz="3600" dirty="0" smtClean="0">
                <a:solidFill>
                  <a:schemeClr val="accent6">
                    <a:lumMod val="40000"/>
                    <a:lumOff val="60000"/>
                  </a:schemeClr>
                </a:solidFill>
                <a:cs typeface="2  Mitra" pitchFamily="2" charset="-78"/>
              </a:rPr>
              <a:t>•	یافتن ورژن مختلف مقالات در اینترنت</a:t>
            </a:r>
          </a:p>
          <a:p>
            <a:endParaRPr lang="fa-IR" dirty="0"/>
          </a:p>
        </p:txBody>
      </p:sp>
    </p:spTree>
    <p:extLst>
      <p:ext uri="{BB962C8B-B14F-4D97-AF65-F5344CB8AC3E}">
        <p14:creationId xmlns:p14="http://schemas.microsoft.com/office/powerpoint/2010/main" val="187647472"/>
      </p:ext>
    </p:extLst>
  </p:cSld>
  <p:clrMapOvr>
    <a:masterClrMapping/>
  </p:clrMapOvr>
  <p:transition spd="slow">
    <p:cover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normAutofit fontScale="55000" lnSpcReduction="20000"/>
          </a:bodyPr>
          <a:lstStyle/>
          <a:p>
            <a:pPr marL="0" indent="0">
              <a:buNone/>
            </a:pPr>
            <a:r>
              <a:rPr lang="fa-IR" sz="5800" dirty="0" smtClean="0">
                <a:solidFill>
                  <a:schemeClr val="accent6">
                    <a:lumMod val="40000"/>
                    <a:lumOff val="60000"/>
                  </a:schemeClr>
                </a:solidFill>
                <a:cs typeface="2  Mitra" pitchFamily="2" charset="-78"/>
              </a:rPr>
              <a:t>•	جستجو بین تمامی منابع علمی</a:t>
            </a:r>
          </a:p>
          <a:p>
            <a:pPr marL="0" indent="0">
              <a:buNone/>
            </a:pPr>
            <a:r>
              <a:rPr lang="fa-IR" sz="5800" dirty="0" smtClean="0">
                <a:solidFill>
                  <a:schemeClr val="accent6">
                    <a:lumMod val="40000"/>
                    <a:lumOff val="60000"/>
                  </a:schemeClr>
                </a:solidFill>
                <a:cs typeface="2  Mitra" pitchFamily="2" charset="-78"/>
              </a:rPr>
              <a:t>•	جستجوی مقالات بر اساس سال انتشار</a:t>
            </a:r>
          </a:p>
          <a:p>
            <a:pPr marL="0" indent="0">
              <a:buNone/>
            </a:pPr>
            <a:r>
              <a:rPr lang="fa-IR" sz="5800" dirty="0" smtClean="0">
                <a:solidFill>
                  <a:schemeClr val="accent6">
                    <a:lumMod val="40000"/>
                    <a:lumOff val="60000"/>
                  </a:schemeClr>
                </a:solidFill>
                <a:cs typeface="2  Mitra" pitchFamily="2" charset="-78"/>
              </a:rPr>
              <a:t>•	مشاهده رفرنس‌های مقالات و جستجو بر اساس آن‌ها</a:t>
            </a:r>
          </a:p>
          <a:p>
            <a:pPr marL="0" indent="0">
              <a:buNone/>
            </a:pPr>
            <a:r>
              <a:rPr lang="fa-IR" sz="5800" dirty="0" smtClean="0">
                <a:solidFill>
                  <a:schemeClr val="accent6">
                    <a:lumMod val="40000"/>
                    <a:lumOff val="60000"/>
                  </a:schemeClr>
                </a:solidFill>
                <a:cs typeface="2  Mitra" pitchFamily="2" charset="-78"/>
              </a:rPr>
              <a:t>•	ساخت پروفایل شخصی برای هر نویسنده</a:t>
            </a:r>
          </a:p>
          <a:p>
            <a:pPr marL="0" indent="0">
              <a:buNone/>
            </a:pPr>
            <a:r>
              <a:rPr lang="fa-IR" sz="5800" dirty="0" smtClean="0">
                <a:solidFill>
                  <a:schemeClr val="accent6">
                    <a:lumMod val="40000"/>
                    <a:lumOff val="60000"/>
                  </a:schemeClr>
                </a:solidFill>
                <a:cs typeface="2  Mitra" pitchFamily="2" charset="-78"/>
              </a:rPr>
              <a:t>•	توانایی پیدا کردن استنادات به مقاله‌ها خود</a:t>
            </a:r>
          </a:p>
          <a:p>
            <a:pPr marL="0" indent="0">
              <a:buNone/>
            </a:pPr>
            <a:r>
              <a:rPr lang="fa-IR" sz="5800" dirty="0" smtClean="0">
                <a:solidFill>
                  <a:schemeClr val="accent6">
                    <a:lumMod val="40000"/>
                    <a:lumOff val="60000"/>
                  </a:schemeClr>
                </a:solidFill>
                <a:cs typeface="2  Mitra" pitchFamily="2" charset="-78"/>
              </a:rPr>
              <a:t>•	محاسبه </a:t>
            </a:r>
            <a:r>
              <a:rPr lang="en-US" sz="5800" dirty="0" smtClean="0">
                <a:solidFill>
                  <a:schemeClr val="accent6">
                    <a:lumMod val="40000"/>
                    <a:lumOff val="60000"/>
                  </a:schemeClr>
                </a:solidFill>
                <a:cs typeface="2  Mitra" pitchFamily="2" charset="-78"/>
              </a:rPr>
              <a:t>H-Index </a:t>
            </a:r>
            <a:r>
              <a:rPr lang="fa-IR" sz="5800" dirty="0" smtClean="0">
                <a:solidFill>
                  <a:schemeClr val="accent6">
                    <a:lumMod val="40000"/>
                    <a:lumOff val="60000"/>
                  </a:schemeClr>
                </a:solidFill>
                <a:cs typeface="2  Mitra" pitchFamily="2" charset="-78"/>
              </a:rPr>
              <a:t>بر اساس تعداد استنادات و مقالات و رسم نمودار مربوطه</a:t>
            </a:r>
          </a:p>
          <a:p>
            <a:pPr marL="0" indent="0">
              <a:buNone/>
            </a:pPr>
            <a:r>
              <a:rPr lang="fa-IR" sz="5800" dirty="0" smtClean="0">
                <a:solidFill>
                  <a:schemeClr val="accent6">
                    <a:lumMod val="40000"/>
                    <a:lumOff val="60000"/>
                  </a:schemeClr>
                </a:solidFill>
                <a:cs typeface="2  Mitra" pitchFamily="2" charset="-78"/>
              </a:rPr>
              <a:t>•	نمایش اطلاعات و مشخصات پژوهشگران و نویسندگان شاخص</a:t>
            </a:r>
          </a:p>
          <a:p>
            <a:pPr marL="0" indent="0">
              <a:buNone/>
            </a:pPr>
            <a:r>
              <a:rPr lang="fa-IR" sz="5800" dirty="0" smtClean="0">
                <a:solidFill>
                  <a:schemeClr val="accent6">
                    <a:lumMod val="40000"/>
                    <a:lumOff val="60000"/>
                  </a:schemeClr>
                </a:solidFill>
                <a:cs typeface="2  Mitra" pitchFamily="2" charset="-78"/>
              </a:rPr>
              <a:t>•	پیدا کردن نقل‌قول‌ها، ارجاعات، آثار مرتبط، نویسندگان و انتشارات</a:t>
            </a:r>
          </a:p>
          <a:p>
            <a:pPr marL="0" indent="0">
              <a:buNone/>
            </a:pPr>
            <a:r>
              <a:rPr lang="fa-IR" sz="5800" dirty="0" smtClean="0">
                <a:solidFill>
                  <a:schemeClr val="accent6">
                    <a:lumMod val="40000"/>
                    <a:lumOff val="60000"/>
                  </a:schemeClr>
                </a:solidFill>
                <a:cs typeface="2  Mitra" pitchFamily="2" charset="-78"/>
              </a:rPr>
              <a:t>•	آگاهی از تازه‌ترین پیشرفت‌های علمی در زمینه‌های مختلف</a:t>
            </a:r>
          </a:p>
          <a:p>
            <a:endParaRPr lang="fa-IR" dirty="0"/>
          </a:p>
        </p:txBody>
      </p:sp>
    </p:spTree>
    <p:extLst>
      <p:ext uri="{BB962C8B-B14F-4D97-AF65-F5344CB8AC3E}">
        <p14:creationId xmlns:p14="http://schemas.microsoft.com/office/powerpoint/2010/main" val="4100556983"/>
      </p:ext>
    </p:extLst>
  </p:cSld>
  <p:clrMapOvr>
    <a:masterClrMapping/>
  </p:clrMapOvr>
  <p:transition spd="slow">
    <p:cover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76672"/>
            <a:ext cx="8445624" cy="1143000"/>
          </a:xfrm>
        </p:spPr>
        <p:txBody>
          <a:bodyPr>
            <a:normAutofit fontScale="90000"/>
          </a:bodyPr>
          <a:lstStyle/>
          <a:p>
            <a:r>
              <a:rPr lang="fa-IR" sz="4900" dirty="0">
                <a:solidFill>
                  <a:srgbClr val="FFC000"/>
                </a:solidFill>
                <a:cs typeface="2  Mitra" pitchFamily="2" charset="-78"/>
              </a:rPr>
              <a:t>پروفایل عمومی نویسندگان در گوگل اسکالر</a:t>
            </a:r>
            <a:r>
              <a:rPr lang="fa-IR" dirty="0"/>
              <a:t/>
            </a:r>
            <a:br>
              <a:rPr lang="fa-IR" dirty="0"/>
            </a:br>
            <a:endParaRPr lang="fa-IR" dirty="0"/>
          </a:p>
        </p:txBody>
      </p:sp>
      <p:sp>
        <p:nvSpPr>
          <p:cNvPr id="3" name="Content Placeholder 2"/>
          <p:cNvSpPr>
            <a:spLocks noGrp="1"/>
          </p:cNvSpPr>
          <p:nvPr>
            <p:ph idx="1"/>
          </p:nvPr>
        </p:nvSpPr>
        <p:spPr>
          <a:xfrm>
            <a:off x="457200" y="1340768"/>
            <a:ext cx="8229600" cy="4968592"/>
          </a:xfrm>
        </p:spPr>
        <p:txBody>
          <a:bodyPr>
            <a:noAutofit/>
          </a:bodyPr>
          <a:lstStyle/>
          <a:p>
            <a:endParaRPr lang="fa-IR" sz="2400" dirty="0"/>
          </a:p>
          <a:p>
            <a:pPr marL="137160" indent="0" algn="just">
              <a:buNone/>
            </a:pPr>
            <a:r>
              <a:rPr lang="fa-IR" sz="3200" dirty="0">
                <a:solidFill>
                  <a:schemeClr val="accent6">
                    <a:lumMod val="40000"/>
                    <a:lumOff val="60000"/>
                  </a:schemeClr>
                </a:solidFill>
                <a:cs typeface="2  Mitra" pitchFamily="2" charset="-78"/>
              </a:rPr>
              <a:t>از طریق ایجاد پروفایل عمومی امکان مشاهده مشخصات هر نویسنده در نتایج جستجوی گوگل اسکالر وجود دارد. رزومه علمی و آموزشی و همچنین همه پژوهش‌های آن نویسنده، همه به‌وسیله این صفحه شخصی قابل جستجو و مشاهده است. از همه مهم‌تر اینکه حتی اگر محققی چندین مقاله نوشته باشد و اسمش با نویسندگان دیگر مشابه باشد، باز هم به‌آسانی می‌توان اثرش را پیدا کرد. با استفاده از گوگل اسکولار، می‌توان مقالات مرتبط با هم را نیز به مطلب افزود. هنگامی‌که یک ارجاع جدید به اثر فرد در وب صورت گیرد، شمار ارجاعات به آن مقاله به‌صورت اتوماتیک آپدیت می‌شود.</a:t>
            </a:r>
          </a:p>
          <a:p>
            <a:endParaRPr lang="fa-IR" sz="2400" dirty="0"/>
          </a:p>
        </p:txBody>
      </p:sp>
    </p:spTree>
    <p:extLst>
      <p:ext uri="{BB962C8B-B14F-4D97-AF65-F5344CB8AC3E}">
        <p14:creationId xmlns:p14="http://schemas.microsoft.com/office/powerpoint/2010/main" val="1023638547"/>
      </p:ext>
    </p:extLst>
  </p:cSld>
  <p:clrMapOvr>
    <a:masterClrMapping/>
  </p:clrMapOvr>
  <p:transition spd="slow">
    <p:cover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6441974"/>
      </p:ext>
    </p:extLst>
  </p:cSld>
  <p:clrMapOvr>
    <a:masterClrMapping/>
  </p:clrMapOvr>
  <p:transition spd="slow">
    <p:cover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616664"/>
          </a:xfrm>
        </p:spPr>
        <p:txBody>
          <a:bodyPr>
            <a:noAutofit/>
          </a:bodyPr>
          <a:lstStyle/>
          <a:p>
            <a:pPr marL="137160" indent="0" algn="just">
              <a:buNone/>
            </a:pPr>
            <a:r>
              <a:rPr lang="fa-IR" sz="4000" dirty="0">
                <a:solidFill>
                  <a:schemeClr val="accent6">
                    <a:lumMod val="40000"/>
                    <a:lumOff val="60000"/>
                  </a:schemeClr>
                </a:solidFill>
                <a:cs typeface="2  Mitra" pitchFamily="2" charset="-78"/>
              </a:rPr>
              <a:t>با در اختیار داشتن این پروفایل عمومی در گوگل اسکولار، «مقالات منتشرشده توسط پژوهشگر»، «تعداد استنادهای دریافتی هر پژوهشگر به تفکیک سال‌های مختلف و هر یک از مقالات»، «</a:t>
            </a:r>
            <a:r>
              <a:rPr lang="fa-IR" sz="4000" dirty="0" smtClean="0">
                <a:solidFill>
                  <a:schemeClr val="accent6">
                    <a:lumMod val="40000"/>
                    <a:lumOff val="60000"/>
                  </a:schemeClr>
                </a:solidFill>
                <a:cs typeface="2  Mitra" pitchFamily="2" charset="-78"/>
              </a:rPr>
              <a:t>شاخص‌های</a:t>
            </a:r>
            <a:r>
              <a:rPr lang="en-US" sz="4000" dirty="0" smtClean="0">
                <a:solidFill>
                  <a:schemeClr val="accent6">
                    <a:lumMod val="40000"/>
                    <a:lumOff val="60000"/>
                  </a:schemeClr>
                </a:solidFill>
                <a:cs typeface="2  Mitra" pitchFamily="2" charset="-78"/>
              </a:rPr>
              <a:t>h-index </a:t>
            </a:r>
            <a:r>
              <a:rPr lang="fa-IR" sz="4000" dirty="0" smtClean="0">
                <a:solidFill>
                  <a:schemeClr val="accent6">
                    <a:lumMod val="40000"/>
                    <a:lumOff val="60000"/>
                  </a:schemeClr>
                </a:solidFill>
                <a:cs typeface="2  Mitra" pitchFamily="2" charset="-78"/>
              </a:rPr>
              <a:t>و</a:t>
            </a:r>
            <a:r>
              <a:rPr lang="en-US" sz="4000" dirty="0" smtClean="0">
                <a:solidFill>
                  <a:schemeClr val="accent6">
                    <a:lumMod val="40000"/>
                    <a:lumOff val="60000"/>
                  </a:schemeClr>
                </a:solidFill>
                <a:cs typeface="2  Mitra" pitchFamily="2" charset="-78"/>
              </a:rPr>
              <a:t>i10-index </a:t>
            </a:r>
            <a:r>
              <a:rPr lang="fa-IR" sz="4000" dirty="0" smtClean="0">
                <a:solidFill>
                  <a:schemeClr val="accent6">
                    <a:lumMod val="40000"/>
                    <a:lumOff val="60000"/>
                  </a:schemeClr>
                </a:solidFill>
                <a:cs typeface="2  Mitra" pitchFamily="2" charset="-78"/>
              </a:rPr>
              <a:t> پژوهشگر</a:t>
            </a:r>
            <a:r>
              <a:rPr lang="fa-IR" sz="4000" dirty="0">
                <a:solidFill>
                  <a:schemeClr val="accent6">
                    <a:lumMod val="40000"/>
                    <a:lumOff val="60000"/>
                  </a:schemeClr>
                </a:solidFill>
                <a:cs typeface="2  Mitra" pitchFamily="2" charset="-78"/>
              </a:rPr>
              <a:t>»، «همکاران پژوهشی پژوهشگر» قابل مشاهده بوده و امکان «دنبال کردن فعالیت‌های پژوهشگر» و همچنین «ایجاد کتابخانه شخصی» فراهم می‌گردد.</a:t>
            </a:r>
          </a:p>
        </p:txBody>
      </p:sp>
    </p:spTree>
    <p:extLst>
      <p:ext uri="{BB962C8B-B14F-4D97-AF65-F5344CB8AC3E}">
        <p14:creationId xmlns:p14="http://schemas.microsoft.com/office/powerpoint/2010/main" val="1188289978"/>
      </p:ext>
    </p:extLst>
  </p:cSld>
  <p:clrMapOvr>
    <a:masterClrMapping/>
  </p:clrMapOvr>
  <p:transition spd="slow">
    <p:cover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185</TotalTime>
  <Words>1142</Words>
  <Application>Microsoft Office PowerPoint</Application>
  <PresentationFormat>On-screen Show (4:3)</PresentationFormat>
  <Paragraphs>77</Paragraphs>
  <Slides>27</Slides>
  <Notes>4</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Apex</vt:lpstr>
      <vt:lpstr>آموزش استفاده از Google Scholar </vt:lpstr>
      <vt:lpstr>PowerPoint Presentation</vt:lpstr>
      <vt:lpstr>PowerPoint Presentation</vt:lpstr>
      <vt:lpstr>PowerPoint Presentation</vt:lpstr>
      <vt:lpstr>امکانات و قابلیت‌های گوگل اسکولار  </vt:lpstr>
      <vt:lpstr>PowerPoint Presentation</vt:lpstr>
      <vt:lpstr>پروفایل عمومی نویسندگان در گوگل اسکالر </vt:lpstr>
      <vt:lpstr>PowerPoint Presentation</vt:lpstr>
      <vt:lpstr>PowerPoint Presentation</vt:lpstr>
      <vt:lpstr>چگونه از Google Scholar استفاده کنیم؟ </vt:lpstr>
      <vt:lpstr>نمایش نتایج جدیدتر در صفحه نتایج جستجو </vt:lpstr>
      <vt:lpstr>نکات کلیدی جستجوی در گوگل اسکولار </vt:lpstr>
      <vt:lpstr>برخی از ترفندهای کاربردی جستجو در گوگل اسکولار </vt:lpstr>
      <vt:lpstr> جستجوی فارسی در گوگل اسکولار</vt:lpstr>
      <vt:lpstr>PowerPoint Presentation</vt:lpstr>
      <vt:lpstr>جستجوی پیشرفته </vt:lpstr>
      <vt:lpstr>PowerPoint Presentation</vt:lpstr>
      <vt:lpstr>PowerPoint Presentation</vt:lpstr>
      <vt:lpstr>فرمت خروجی جستجوها </vt:lpstr>
      <vt:lpstr>PowerPoint Presentation</vt:lpstr>
      <vt:lpstr>چگونگی استفاده از  گزینه‌های پیشرفته در Google Scholar </vt:lpstr>
      <vt:lpstr>PowerPoint Presentation</vt:lpstr>
      <vt:lpstr>PowerPoint Presentation</vt:lpstr>
      <vt:lpstr>PowerPoint Presentation</vt:lpstr>
      <vt:lpstr>PowerPoint Presentation</vt:lpstr>
      <vt:lpstr>پیدا کردن متن کامل یک مقاله در گوگل اسکولار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آموزش استفاده از Google Scholar</dc:title>
  <dc:creator>netkadeh</dc:creator>
  <cp:lastModifiedBy>netkadeh</cp:lastModifiedBy>
  <cp:revision>19</cp:revision>
  <dcterms:created xsi:type="dcterms:W3CDTF">2020-02-22T05:32:00Z</dcterms:created>
  <dcterms:modified xsi:type="dcterms:W3CDTF">2020-09-14T07:53:19Z</dcterms:modified>
</cp:coreProperties>
</file>